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67" r:id="rId4"/>
    <p:sldId id="258" r:id="rId5"/>
    <p:sldId id="259" r:id="rId6"/>
    <p:sldId id="260" r:id="rId7"/>
    <p:sldId id="268" r:id="rId8"/>
    <p:sldId id="269" r:id="rId9"/>
    <p:sldId id="270" r:id="rId10"/>
    <p:sldId id="271" r:id="rId11"/>
    <p:sldId id="263" r:id="rId12"/>
    <p:sldId id="264" r:id="rId13"/>
    <p:sldId id="261" r:id="rId14"/>
    <p:sldId id="262" r:id="rId15"/>
    <p:sldId id="265" r:id="rId16"/>
    <p:sldId id="272" r:id="rId17"/>
    <p:sldId id="273" r:id="rId18"/>
  </p:sldIdLst>
  <p:sldSz cx="18288000" cy="10287000"/>
  <p:notesSz cx="6858000" cy="9144000"/>
  <p:embeddedFontLst>
    <p:embeddedFont>
      <p:font typeface="Arial Nova" panose="020B0504020202020204" pitchFamily="34" charset="0"/>
      <p:regular r:id="rId20"/>
      <p:bold r:id="rId21"/>
      <p:italic r:id="rId22"/>
      <p:boldItalic r:id="rId23"/>
    </p:embeddedFont>
    <p:embeddedFont>
      <p:font typeface="Arial Nova Bold" panose="020B0804020202020204" charset="0"/>
      <p:regular r:id="rId24"/>
    </p:embeddedFont>
    <p:embeddedFont>
      <p:font typeface="Canva Sans" panose="020B0604020202020204" charset="0"/>
      <p:regular r:id="rId25"/>
    </p:embeddedFont>
    <p:embeddedFont>
      <p:font typeface="Canva Sans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89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16F413-C0EC-4FCA-9120-460838666E43}" type="doc">
      <dgm:prSet loTypeId="urn:microsoft.com/office/officeart/2005/8/layout/matrix1" loCatId="matrix" qsTypeId="urn:microsoft.com/office/officeart/2005/8/quickstyle/simple1" qsCatId="simple" csTypeId="urn:microsoft.com/office/officeart/2005/8/colors/accent5_5" csCatId="accent5" phldr="1"/>
      <dgm:spPr/>
      <dgm:t>
        <a:bodyPr/>
        <a:lstStyle/>
        <a:p>
          <a:endParaRPr lang="en-IN"/>
        </a:p>
      </dgm:t>
    </dgm:pt>
    <dgm:pt modelId="{7DE16BA2-33E5-4186-A432-ED6DA340DFFE}">
      <dgm:prSet phldrT="[Text]"/>
      <dgm:spPr/>
      <dgm:t>
        <a:bodyPr/>
        <a:lstStyle/>
        <a:p>
          <a:r>
            <a:rPr lang="en-IN" dirty="0"/>
            <a:t>Numerical Features</a:t>
          </a:r>
        </a:p>
      </dgm:t>
    </dgm:pt>
    <dgm:pt modelId="{B6E721BA-9828-4DA4-8AB2-B0E5DD92117C}" type="parTrans" cxnId="{B4357BB7-37BE-4C30-8C8C-BA25F90A12A3}">
      <dgm:prSet/>
      <dgm:spPr/>
      <dgm:t>
        <a:bodyPr/>
        <a:lstStyle/>
        <a:p>
          <a:endParaRPr lang="en-IN"/>
        </a:p>
      </dgm:t>
    </dgm:pt>
    <dgm:pt modelId="{EA01B72B-D1BB-4F4A-AC1C-7C9C8263333D}" type="sibTrans" cxnId="{B4357BB7-37BE-4C30-8C8C-BA25F90A12A3}">
      <dgm:prSet/>
      <dgm:spPr/>
      <dgm:t>
        <a:bodyPr/>
        <a:lstStyle/>
        <a:p>
          <a:endParaRPr lang="en-IN"/>
        </a:p>
      </dgm:t>
    </dgm:pt>
    <dgm:pt modelId="{14B03099-D708-4C04-A880-3B5900F9393B}">
      <dgm:prSet phldrT="[Text]"/>
      <dgm:spPr/>
      <dgm:t>
        <a:bodyPr/>
        <a:lstStyle/>
        <a:p>
          <a:r>
            <a:rPr lang="en-IN" dirty="0"/>
            <a:t>Age</a:t>
          </a:r>
        </a:p>
      </dgm:t>
    </dgm:pt>
    <dgm:pt modelId="{BF9A0FF3-879C-45FA-87A9-C0FC8840D353}" type="parTrans" cxnId="{3309B97D-9230-4BA1-9F7C-DAB56DA4F57D}">
      <dgm:prSet/>
      <dgm:spPr/>
      <dgm:t>
        <a:bodyPr/>
        <a:lstStyle/>
        <a:p>
          <a:endParaRPr lang="en-IN"/>
        </a:p>
      </dgm:t>
    </dgm:pt>
    <dgm:pt modelId="{BAD4F183-D0C7-4941-9997-86C9D27EB2F3}" type="sibTrans" cxnId="{3309B97D-9230-4BA1-9F7C-DAB56DA4F57D}">
      <dgm:prSet/>
      <dgm:spPr/>
      <dgm:t>
        <a:bodyPr/>
        <a:lstStyle/>
        <a:p>
          <a:endParaRPr lang="en-IN"/>
        </a:p>
      </dgm:t>
    </dgm:pt>
    <dgm:pt modelId="{8E674D0A-A0E7-4DC7-B4CA-C73F9A1A46A4}">
      <dgm:prSet phldrT="[Text]"/>
      <dgm:spPr/>
      <dgm:t>
        <a:bodyPr/>
        <a:lstStyle/>
        <a:p>
          <a:r>
            <a:rPr lang="en-IN" dirty="0"/>
            <a:t>BMI</a:t>
          </a:r>
        </a:p>
      </dgm:t>
    </dgm:pt>
    <dgm:pt modelId="{AB8D161D-80E6-4F9C-B97A-C9BD0D684666}" type="parTrans" cxnId="{9040AA5D-CEFF-4466-8EC5-BB367DDC7021}">
      <dgm:prSet/>
      <dgm:spPr/>
      <dgm:t>
        <a:bodyPr/>
        <a:lstStyle/>
        <a:p>
          <a:endParaRPr lang="en-IN"/>
        </a:p>
      </dgm:t>
    </dgm:pt>
    <dgm:pt modelId="{A8344B13-1EAE-4553-B798-861153FA7E8A}" type="sibTrans" cxnId="{9040AA5D-CEFF-4466-8EC5-BB367DDC7021}">
      <dgm:prSet/>
      <dgm:spPr/>
      <dgm:t>
        <a:bodyPr/>
        <a:lstStyle/>
        <a:p>
          <a:endParaRPr lang="en-IN"/>
        </a:p>
      </dgm:t>
    </dgm:pt>
    <dgm:pt modelId="{30EECB5D-36E7-4A24-ADF5-E6AFDE2C5BED}">
      <dgm:prSet phldrT="[Text]"/>
      <dgm:spPr/>
      <dgm:t>
        <a:bodyPr/>
        <a:lstStyle/>
        <a:p>
          <a:r>
            <a:rPr lang="en-IN" dirty="0"/>
            <a:t>Number of Children's</a:t>
          </a:r>
        </a:p>
      </dgm:t>
    </dgm:pt>
    <dgm:pt modelId="{B1854E5D-C134-4A36-8C9A-974680F807E2}" type="parTrans" cxnId="{9042501F-51EF-40F0-9643-9185267ECA29}">
      <dgm:prSet/>
      <dgm:spPr/>
      <dgm:t>
        <a:bodyPr/>
        <a:lstStyle/>
        <a:p>
          <a:endParaRPr lang="en-IN"/>
        </a:p>
      </dgm:t>
    </dgm:pt>
    <dgm:pt modelId="{5E2A0795-4F3C-468B-8EB4-CE8932187F74}" type="sibTrans" cxnId="{9042501F-51EF-40F0-9643-9185267ECA29}">
      <dgm:prSet/>
      <dgm:spPr/>
      <dgm:t>
        <a:bodyPr/>
        <a:lstStyle/>
        <a:p>
          <a:endParaRPr lang="en-IN"/>
        </a:p>
      </dgm:t>
    </dgm:pt>
    <dgm:pt modelId="{8303E83B-FEB4-43EA-BD6D-67A1FC01B261}">
      <dgm:prSet phldrT="[Text]"/>
      <dgm:spPr/>
      <dgm:t>
        <a:bodyPr/>
        <a:lstStyle/>
        <a:p>
          <a:r>
            <a:rPr lang="en-IN" dirty="0"/>
            <a:t>Charges</a:t>
          </a:r>
        </a:p>
      </dgm:t>
    </dgm:pt>
    <dgm:pt modelId="{E608F303-92FE-46DB-9A41-EBD4B3D9AA2A}" type="parTrans" cxnId="{31B9412E-2A08-448D-BC7B-46E1378882A6}">
      <dgm:prSet/>
      <dgm:spPr/>
      <dgm:t>
        <a:bodyPr/>
        <a:lstStyle/>
        <a:p>
          <a:endParaRPr lang="en-IN"/>
        </a:p>
      </dgm:t>
    </dgm:pt>
    <dgm:pt modelId="{2F2C0403-8F05-4A8B-97B3-32EA811F8A5B}" type="sibTrans" cxnId="{31B9412E-2A08-448D-BC7B-46E1378882A6}">
      <dgm:prSet/>
      <dgm:spPr/>
      <dgm:t>
        <a:bodyPr/>
        <a:lstStyle/>
        <a:p>
          <a:endParaRPr lang="en-IN"/>
        </a:p>
      </dgm:t>
    </dgm:pt>
    <dgm:pt modelId="{22CE324F-C71A-452C-B503-71A3614C2D36}" type="pres">
      <dgm:prSet presAssocID="{D816F413-C0EC-4FCA-9120-460838666E43}" presName="diagram" presStyleCnt="0">
        <dgm:presLayoutVars>
          <dgm:chMax val="1"/>
          <dgm:dir/>
          <dgm:animLvl val="ctr"/>
          <dgm:resizeHandles val="exact"/>
        </dgm:presLayoutVars>
      </dgm:prSet>
      <dgm:spPr/>
    </dgm:pt>
    <dgm:pt modelId="{02850034-CAE6-4BE0-AC2C-68E62E700B11}" type="pres">
      <dgm:prSet presAssocID="{D816F413-C0EC-4FCA-9120-460838666E43}" presName="matrix" presStyleCnt="0"/>
      <dgm:spPr/>
    </dgm:pt>
    <dgm:pt modelId="{F278EE6C-656C-4362-BB52-1156FE7BFFD3}" type="pres">
      <dgm:prSet presAssocID="{D816F413-C0EC-4FCA-9120-460838666E43}" presName="tile1" presStyleLbl="node1" presStyleIdx="0" presStyleCnt="4"/>
      <dgm:spPr/>
    </dgm:pt>
    <dgm:pt modelId="{71E78604-5D35-4C50-B50E-06313581DA73}" type="pres">
      <dgm:prSet presAssocID="{D816F413-C0EC-4FCA-9120-460838666E43}" presName="tile1text" presStyleLbl="node1" presStyleIdx="0" presStyleCnt="4">
        <dgm:presLayoutVars>
          <dgm:chMax val="0"/>
          <dgm:chPref val="0"/>
          <dgm:bulletEnabled val="1"/>
        </dgm:presLayoutVars>
      </dgm:prSet>
      <dgm:spPr/>
    </dgm:pt>
    <dgm:pt modelId="{05A76D50-D761-4BA0-8158-8EA35A9BB6C4}" type="pres">
      <dgm:prSet presAssocID="{D816F413-C0EC-4FCA-9120-460838666E43}" presName="tile2" presStyleLbl="node1" presStyleIdx="1" presStyleCnt="4"/>
      <dgm:spPr/>
    </dgm:pt>
    <dgm:pt modelId="{3797B0EF-ACB8-45BB-AEB0-9C697F7B974A}" type="pres">
      <dgm:prSet presAssocID="{D816F413-C0EC-4FCA-9120-460838666E43}" presName="tile2text" presStyleLbl="node1" presStyleIdx="1" presStyleCnt="4">
        <dgm:presLayoutVars>
          <dgm:chMax val="0"/>
          <dgm:chPref val="0"/>
          <dgm:bulletEnabled val="1"/>
        </dgm:presLayoutVars>
      </dgm:prSet>
      <dgm:spPr/>
    </dgm:pt>
    <dgm:pt modelId="{477544C2-DBCD-4E2C-840C-4D7555F3F011}" type="pres">
      <dgm:prSet presAssocID="{D816F413-C0EC-4FCA-9120-460838666E43}" presName="tile3" presStyleLbl="node1" presStyleIdx="2" presStyleCnt="4"/>
      <dgm:spPr/>
    </dgm:pt>
    <dgm:pt modelId="{C91965A5-D886-46F4-85F3-BD9E306949C4}" type="pres">
      <dgm:prSet presAssocID="{D816F413-C0EC-4FCA-9120-460838666E43}" presName="tile3text" presStyleLbl="node1" presStyleIdx="2" presStyleCnt="4">
        <dgm:presLayoutVars>
          <dgm:chMax val="0"/>
          <dgm:chPref val="0"/>
          <dgm:bulletEnabled val="1"/>
        </dgm:presLayoutVars>
      </dgm:prSet>
      <dgm:spPr/>
    </dgm:pt>
    <dgm:pt modelId="{319761D5-0FD0-4703-B8BC-0B980F79CC9F}" type="pres">
      <dgm:prSet presAssocID="{D816F413-C0EC-4FCA-9120-460838666E43}" presName="tile4" presStyleLbl="node1" presStyleIdx="3" presStyleCnt="4"/>
      <dgm:spPr/>
    </dgm:pt>
    <dgm:pt modelId="{C00E851F-928B-4709-963B-B8DCEB04AA29}" type="pres">
      <dgm:prSet presAssocID="{D816F413-C0EC-4FCA-9120-460838666E43}" presName="tile4text" presStyleLbl="node1" presStyleIdx="3" presStyleCnt="4">
        <dgm:presLayoutVars>
          <dgm:chMax val="0"/>
          <dgm:chPref val="0"/>
          <dgm:bulletEnabled val="1"/>
        </dgm:presLayoutVars>
      </dgm:prSet>
      <dgm:spPr/>
    </dgm:pt>
    <dgm:pt modelId="{77A62D13-706C-4E12-B69E-7F0AB8CA3B1E}" type="pres">
      <dgm:prSet presAssocID="{D816F413-C0EC-4FCA-9120-460838666E43}" presName="centerTile" presStyleLbl="fgShp" presStyleIdx="0" presStyleCnt="1">
        <dgm:presLayoutVars>
          <dgm:chMax val="0"/>
          <dgm:chPref val="0"/>
        </dgm:presLayoutVars>
      </dgm:prSet>
      <dgm:spPr/>
    </dgm:pt>
  </dgm:ptLst>
  <dgm:cxnLst>
    <dgm:cxn modelId="{FF210A11-61F9-4DAF-92C0-623C68491D59}" type="presOf" srcId="{8303E83B-FEB4-43EA-BD6D-67A1FC01B261}" destId="{319761D5-0FD0-4703-B8BC-0B980F79CC9F}" srcOrd="0" destOrd="0" presId="urn:microsoft.com/office/officeart/2005/8/layout/matrix1"/>
    <dgm:cxn modelId="{9042501F-51EF-40F0-9643-9185267ECA29}" srcId="{7DE16BA2-33E5-4186-A432-ED6DA340DFFE}" destId="{30EECB5D-36E7-4A24-ADF5-E6AFDE2C5BED}" srcOrd="2" destOrd="0" parTransId="{B1854E5D-C134-4A36-8C9A-974680F807E2}" sibTransId="{5E2A0795-4F3C-468B-8EB4-CE8932187F74}"/>
    <dgm:cxn modelId="{31B9412E-2A08-448D-BC7B-46E1378882A6}" srcId="{7DE16BA2-33E5-4186-A432-ED6DA340DFFE}" destId="{8303E83B-FEB4-43EA-BD6D-67A1FC01B261}" srcOrd="3" destOrd="0" parTransId="{E608F303-92FE-46DB-9A41-EBD4B3D9AA2A}" sibTransId="{2F2C0403-8F05-4A8B-97B3-32EA811F8A5B}"/>
    <dgm:cxn modelId="{AA0E962E-0476-4C4D-9D80-3CC0FF74FEAC}" type="presOf" srcId="{14B03099-D708-4C04-A880-3B5900F9393B}" destId="{F278EE6C-656C-4362-BB52-1156FE7BFFD3}" srcOrd="0" destOrd="0" presId="urn:microsoft.com/office/officeart/2005/8/layout/matrix1"/>
    <dgm:cxn modelId="{15222D40-D915-48D4-9823-AA67A27ADC61}" type="presOf" srcId="{8303E83B-FEB4-43EA-BD6D-67A1FC01B261}" destId="{C00E851F-928B-4709-963B-B8DCEB04AA29}" srcOrd="1" destOrd="0" presId="urn:microsoft.com/office/officeart/2005/8/layout/matrix1"/>
    <dgm:cxn modelId="{9040AA5D-CEFF-4466-8EC5-BB367DDC7021}" srcId="{7DE16BA2-33E5-4186-A432-ED6DA340DFFE}" destId="{8E674D0A-A0E7-4DC7-B4CA-C73F9A1A46A4}" srcOrd="1" destOrd="0" parTransId="{AB8D161D-80E6-4F9C-B97A-C9BD0D684666}" sibTransId="{A8344B13-1EAE-4553-B798-861153FA7E8A}"/>
    <dgm:cxn modelId="{51AA5A55-99AF-44B7-BDE6-C71746E5E4C0}" type="presOf" srcId="{8E674D0A-A0E7-4DC7-B4CA-C73F9A1A46A4}" destId="{05A76D50-D761-4BA0-8158-8EA35A9BB6C4}" srcOrd="0" destOrd="0" presId="urn:microsoft.com/office/officeart/2005/8/layout/matrix1"/>
    <dgm:cxn modelId="{3309B97D-9230-4BA1-9F7C-DAB56DA4F57D}" srcId="{7DE16BA2-33E5-4186-A432-ED6DA340DFFE}" destId="{14B03099-D708-4C04-A880-3B5900F9393B}" srcOrd="0" destOrd="0" parTransId="{BF9A0FF3-879C-45FA-87A9-C0FC8840D353}" sibTransId="{BAD4F183-D0C7-4941-9997-86C9D27EB2F3}"/>
    <dgm:cxn modelId="{2DD8F07F-AF5D-4464-931D-D1E1C67EEC68}" type="presOf" srcId="{30EECB5D-36E7-4A24-ADF5-E6AFDE2C5BED}" destId="{477544C2-DBCD-4E2C-840C-4D7555F3F011}" srcOrd="0" destOrd="0" presId="urn:microsoft.com/office/officeart/2005/8/layout/matrix1"/>
    <dgm:cxn modelId="{B4357BB7-37BE-4C30-8C8C-BA25F90A12A3}" srcId="{D816F413-C0EC-4FCA-9120-460838666E43}" destId="{7DE16BA2-33E5-4186-A432-ED6DA340DFFE}" srcOrd="0" destOrd="0" parTransId="{B6E721BA-9828-4DA4-8AB2-B0E5DD92117C}" sibTransId="{EA01B72B-D1BB-4F4A-AC1C-7C9C8263333D}"/>
    <dgm:cxn modelId="{464920C1-7FA2-4334-9996-89E3A3516CDC}" type="presOf" srcId="{7DE16BA2-33E5-4186-A432-ED6DA340DFFE}" destId="{77A62D13-706C-4E12-B69E-7F0AB8CA3B1E}" srcOrd="0" destOrd="0" presId="urn:microsoft.com/office/officeart/2005/8/layout/matrix1"/>
    <dgm:cxn modelId="{876CFDC4-273F-4620-975D-CE43228CD383}" type="presOf" srcId="{14B03099-D708-4C04-A880-3B5900F9393B}" destId="{71E78604-5D35-4C50-B50E-06313581DA73}" srcOrd="1" destOrd="0" presId="urn:microsoft.com/office/officeart/2005/8/layout/matrix1"/>
    <dgm:cxn modelId="{0693E7F7-96AB-46E0-B911-5CA4B800CB08}" type="presOf" srcId="{D816F413-C0EC-4FCA-9120-460838666E43}" destId="{22CE324F-C71A-452C-B503-71A3614C2D36}" srcOrd="0" destOrd="0" presId="urn:microsoft.com/office/officeart/2005/8/layout/matrix1"/>
    <dgm:cxn modelId="{6EA2FCF9-5255-466D-A7B1-9112B766F253}" type="presOf" srcId="{30EECB5D-36E7-4A24-ADF5-E6AFDE2C5BED}" destId="{C91965A5-D886-46F4-85F3-BD9E306949C4}" srcOrd="1" destOrd="0" presId="urn:microsoft.com/office/officeart/2005/8/layout/matrix1"/>
    <dgm:cxn modelId="{16C72DFD-06DB-4434-9899-523BD47B9BD9}" type="presOf" srcId="{8E674D0A-A0E7-4DC7-B4CA-C73F9A1A46A4}" destId="{3797B0EF-ACB8-45BB-AEB0-9C697F7B974A}" srcOrd="1" destOrd="0" presId="urn:microsoft.com/office/officeart/2005/8/layout/matrix1"/>
    <dgm:cxn modelId="{FD6E1785-C88B-43A8-AF5A-881C6D190870}" type="presParOf" srcId="{22CE324F-C71A-452C-B503-71A3614C2D36}" destId="{02850034-CAE6-4BE0-AC2C-68E62E700B11}" srcOrd="0" destOrd="0" presId="urn:microsoft.com/office/officeart/2005/8/layout/matrix1"/>
    <dgm:cxn modelId="{B808D932-56DD-4E8C-AA65-6A74583B005E}" type="presParOf" srcId="{02850034-CAE6-4BE0-AC2C-68E62E700B11}" destId="{F278EE6C-656C-4362-BB52-1156FE7BFFD3}" srcOrd="0" destOrd="0" presId="urn:microsoft.com/office/officeart/2005/8/layout/matrix1"/>
    <dgm:cxn modelId="{DAA694E6-C56D-48FF-8B54-01AFB8FE0C87}" type="presParOf" srcId="{02850034-CAE6-4BE0-AC2C-68E62E700B11}" destId="{71E78604-5D35-4C50-B50E-06313581DA73}" srcOrd="1" destOrd="0" presId="urn:microsoft.com/office/officeart/2005/8/layout/matrix1"/>
    <dgm:cxn modelId="{06D864CB-FF3C-46BD-B815-04C7BDD5F24B}" type="presParOf" srcId="{02850034-CAE6-4BE0-AC2C-68E62E700B11}" destId="{05A76D50-D761-4BA0-8158-8EA35A9BB6C4}" srcOrd="2" destOrd="0" presId="urn:microsoft.com/office/officeart/2005/8/layout/matrix1"/>
    <dgm:cxn modelId="{41356948-4C82-44E4-A24B-1D2CA1895753}" type="presParOf" srcId="{02850034-CAE6-4BE0-AC2C-68E62E700B11}" destId="{3797B0EF-ACB8-45BB-AEB0-9C697F7B974A}" srcOrd="3" destOrd="0" presId="urn:microsoft.com/office/officeart/2005/8/layout/matrix1"/>
    <dgm:cxn modelId="{84AB06B5-00C4-49C5-8ADF-D28E4E83B1F8}" type="presParOf" srcId="{02850034-CAE6-4BE0-AC2C-68E62E700B11}" destId="{477544C2-DBCD-4E2C-840C-4D7555F3F011}" srcOrd="4" destOrd="0" presId="urn:microsoft.com/office/officeart/2005/8/layout/matrix1"/>
    <dgm:cxn modelId="{3F6CEEA9-AC3A-4F4C-AB15-97863A19B6BE}" type="presParOf" srcId="{02850034-CAE6-4BE0-AC2C-68E62E700B11}" destId="{C91965A5-D886-46F4-85F3-BD9E306949C4}" srcOrd="5" destOrd="0" presId="urn:microsoft.com/office/officeart/2005/8/layout/matrix1"/>
    <dgm:cxn modelId="{DABC24A8-590C-40F4-B68A-0B372D4F6F16}" type="presParOf" srcId="{02850034-CAE6-4BE0-AC2C-68E62E700B11}" destId="{319761D5-0FD0-4703-B8BC-0B980F79CC9F}" srcOrd="6" destOrd="0" presId="urn:microsoft.com/office/officeart/2005/8/layout/matrix1"/>
    <dgm:cxn modelId="{6AEB8FA7-15CA-4A51-BEA1-498DE71F6729}" type="presParOf" srcId="{02850034-CAE6-4BE0-AC2C-68E62E700B11}" destId="{C00E851F-928B-4709-963B-B8DCEB04AA29}" srcOrd="7" destOrd="0" presId="urn:microsoft.com/office/officeart/2005/8/layout/matrix1"/>
    <dgm:cxn modelId="{235D88DA-8ACB-4AE3-90FE-5CAC65933565}" type="presParOf" srcId="{22CE324F-C71A-452C-B503-71A3614C2D36}" destId="{77A62D13-706C-4E12-B69E-7F0AB8CA3B1E}" srcOrd="1" destOrd="0" presId="urn:microsoft.com/office/officeart/2005/8/layout/matrix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78EE6C-656C-4362-BB52-1156FE7BFFD3}">
      <dsp:nvSpPr>
        <dsp:cNvPr id="0" name=""/>
        <dsp:cNvSpPr/>
      </dsp:nvSpPr>
      <dsp:spPr>
        <a:xfrm rot="16200000">
          <a:off x="495300" y="-495300"/>
          <a:ext cx="1828800" cy="2819400"/>
        </a:xfrm>
        <a:prstGeom prst="round1Rect">
          <a:avLst/>
        </a:prstGeom>
        <a:solidFill>
          <a:schemeClr val="accent5">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IN" sz="2300" kern="1200" dirty="0"/>
            <a:t>Age</a:t>
          </a:r>
        </a:p>
      </dsp:txBody>
      <dsp:txXfrm rot="5400000">
        <a:off x="-1" y="1"/>
        <a:ext cx="2819400" cy="1371600"/>
      </dsp:txXfrm>
    </dsp:sp>
    <dsp:sp modelId="{05A76D50-D761-4BA0-8158-8EA35A9BB6C4}">
      <dsp:nvSpPr>
        <dsp:cNvPr id="0" name=""/>
        <dsp:cNvSpPr/>
      </dsp:nvSpPr>
      <dsp:spPr>
        <a:xfrm>
          <a:off x="2819400" y="0"/>
          <a:ext cx="2819400" cy="1828800"/>
        </a:xfrm>
        <a:prstGeom prst="round1Rect">
          <a:avLst/>
        </a:prstGeom>
        <a:solidFill>
          <a:schemeClr val="accent5">
            <a:alpha val="90000"/>
            <a:hueOff val="0"/>
            <a:satOff val="0"/>
            <a:lumOff val="0"/>
            <a:alphaOff val="-13333"/>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IN" sz="2300" kern="1200" dirty="0"/>
            <a:t>BMI</a:t>
          </a:r>
        </a:p>
      </dsp:txBody>
      <dsp:txXfrm>
        <a:off x="2819400" y="0"/>
        <a:ext cx="2819400" cy="1371600"/>
      </dsp:txXfrm>
    </dsp:sp>
    <dsp:sp modelId="{477544C2-DBCD-4E2C-840C-4D7555F3F011}">
      <dsp:nvSpPr>
        <dsp:cNvPr id="0" name=""/>
        <dsp:cNvSpPr/>
      </dsp:nvSpPr>
      <dsp:spPr>
        <a:xfrm rot="10800000">
          <a:off x="0" y="1828800"/>
          <a:ext cx="2819400" cy="1828800"/>
        </a:xfrm>
        <a:prstGeom prst="round1Rect">
          <a:avLst/>
        </a:prstGeom>
        <a:solidFill>
          <a:schemeClr val="accent5">
            <a:alpha val="90000"/>
            <a:hueOff val="0"/>
            <a:satOff val="0"/>
            <a:lumOff val="0"/>
            <a:alphaOff val="-26667"/>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IN" sz="2300" kern="1200" dirty="0"/>
            <a:t>Number of Children's</a:t>
          </a:r>
        </a:p>
      </dsp:txBody>
      <dsp:txXfrm rot="10800000">
        <a:off x="0" y="2285999"/>
        <a:ext cx="2819400" cy="1371600"/>
      </dsp:txXfrm>
    </dsp:sp>
    <dsp:sp modelId="{319761D5-0FD0-4703-B8BC-0B980F79CC9F}">
      <dsp:nvSpPr>
        <dsp:cNvPr id="0" name=""/>
        <dsp:cNvSpPr/>
      </dsp:nvSpPr>
      <dsp:spPr>
        <a:xfrm rot="5400000">
          <a:off x="3314699" y="1333500"/>
          <a:ext cx="1828800" cy="2819400"/>
        </a:xfrm>
        <a:prstGeom prst="round1Rect">
          <a:avLst/>
        </a:prstGeom>
        <a:solidFill>
          <a:schemeClr val="accent5">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IN" sz="2300" kern="1200" dirty="0"/>
            <a:t>Charges</a:t>
          </a:r>
        </a:p>
      </dsp:txBody>
      <dsp:txXfrm rot="-5400000">
        <a:off x="2819400" y="2286000"/>
        <a:ext cx="2819400" cy="1371600"/>
      </dsp:txXfrm>
    </dsp:sp>
    <dsp:sp modelId="{77A62D13-706C-4E12-B69E-7F0AB8CA3B1E}">
      <dsp:nvSpPr>
        <dsp:cNvPr id="0" name=""/>
        <dsp:cNvSpPr/>
      </dsp:nvSpPr>
      <dsp:spPr>
        <a:xfrm>
          <a:off x="1973579" y="1371599"/>
          <a:ext cx="1691640" cy="914400"/>
        </a:xfrm>
        <a:prstGeom prst="roundRect">
          <a:avLst/>
        </a:prstGeom>
        <a:solidFill>
          <a:schemeClr val="accent5">
            <a:tint val="4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IN" sz="2300" kern="1200" dirty="0"/>
            <a:t>Numerical Features</a:t>
          </a:r>
        </a:p>
      </dsp:txBody>
      <dsp:txXfrm>
        <a:off x="2018216" y="1416236"/>
        <a:ext cx="1602366" cy="825126"/>
      </dsp:txXfrm>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svg>
</file>

<file path=ppt/media/image3.jp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C6EB74-9564-4B68-9D59-108E5374DE8D}" type="datetimeFigureOut">
              <a:rPr lang="en-IN" smtClean="0"/>
              <a:t>14-04-2025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8D508B-09D6-4A49-9527-4ADD3A20090D}" type="slidenum">
              <a:rPr lang="en-IN" smtClean="0"/>
              <a:t>‹#›</a:t>
            </a:fld>
            <a:endParaRPr lang="en-IN"/>
          </a:p>
        </p:txBody>
      </p:sp>
    </p:spTree>
    <p:extLst>
      <p:ext uri="{BB962C8B-B14F-4D97-AF65-F5344CB8AC3E}">
        <p14:creationId xmlns:p14="http://schemas.microsoft.com/office/powerpoint/2010/main" val="104792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68D508B-09D6-4A49-9527-4ADD3A20090D}" type="slidenum">
              <a:rPr lang="en-IN" smtClean="0"/>
              <a:t>4</a:t>
            </a:fld>
            <a:endParaRPr lang="en-IN"/>
          </a:p>
        </p:txBody>
      </p:sp>
    </p:spTree>
    <p:extLst>
      <p:ext uri="{BB962C8B-B14F-4D97-AF65-F5344CB8AC3E}">
        <p14:creationId xmlns:p14="http://schemas.microsoft.com/office/powerpoint/2010/main" val="26601864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4.png"/><Relationship Id="rId7" Type="http://schemas.openxmlformats.org/officeDocument/2006/relationships/diagramQuickStyle" Target="../diagrams/quickStyle1.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5.svg"/><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9F9F7"/>
        </a:solidFill>
        <a:effectLst/>
      </p:bgPr>
    </p:bg>
    <p:spTree>
      <p:nvGrpSpPr>
        <p:cNvPr id="1" name=""/>
        <p:cNvGrpSpPr/>
        <p:nvPr/>
      </p:nvGrpSpPr>
      <p:grpSpPr>
        <a:xfrm>
          <a:off x="0" y="0"/>
          <a:ext cx="0" cy="0"/>
          <a:chOff x="0" y="0"/>
          <a:chExt cx="0" cy="0"/>
        </a:xfrm>
      </p:grpSpPr>
      <p:sp>
        <p:nvSpPr>
          <p:cNvPr id="2" name="Freeform 2"/>
          <p:cNvSpPr/>
          <p:nvPr/>
        </p:nvSpPr>
        <p:spPr>
          <a:xfrm flipH="1">
            <a:off x="8404056" y="-723900"/>
            <a:ext cx="12875124" cy="12758078"/>
          </a:xfrm>
          <a:custGeom>
            <a:avLst/>
            <a:gdLst/>
            <a:ahLst/>
            <a:cxnLst/>
            <a:rect l="l" t="t" r="r" b="b"/>
            <a:pathLst>
              <a:path w="12875124" h="12758078">
                <a:moveTo>
                  <a:pt x="12875125" y="0"/>
                </a:moveTo>
                <a:lnTo>
                  <a:pt x="0" y="0"/>
                </a:lnTo>
                <a:lnTo>
                  <a:pt x="0" y="12758077"/>
                </a:lnTo>
                <a:lnTo>
                  <a:pt x="12875125" y="12758077"/>
                </a:lnTo>
                <a:lnTo>
                  <a:pt x="12875125" y="0"/>
                </a:lnTo>
                <a:close/>
              </a:path>
            </a:pathLst>
          </a:custGeom>
          <a:blipFill>
            <a:blip r:embed="rId2">
              <a:extLst>
                <a:ext uri="{96DAC541-7B7A-43D3-8B79-37D633B846F1}">
                  <asvg:svgBlip xmlns:asvg="http://schemas.microsoft.com/office/drawing/2016/SVG/main" r:embed="rId3"/>
                </a:ext>
              </a:extLst>
            </a:blip>
            <a:stretch>
              <a:fillRect/>
            </a:stretch>
          </a:blipFill>
        </p:spPr>
      </p:sp>
      <p:pic>
        <p:nvPicPr>
          <p:cNvPr id="6" name="Picture 5" descr="A picture containing text, clipart&#10;&#10;Description automatically generated">
            <a:extLst>
              <a:ext uri="{FF2B5EF4-FFF2-40B4-BE49-F238E27FC236}">
                <a16:creationId xmlns:a16="http://schemas.microsoft.com/office/drawing/2014/main" id="{27F70B99-2DB2-74C2-9FFA-61544C9B5242}"/>
              </a:ext>
            </a:extLst>
          </p:cNvPr>
          <p:cNvPicPr>
            <a:picLocks noChangeAspect="1"/>
          </p:cNvPicPr>
          <p:nvPr/>
        </p:nvPicPr>
        <p:blipFill>
          <a:blip r:embed="rId4"/>
          <a:stretch>
            <a:fillRect/>
          </a:stretch>
        </p:blipFill>
        <p:spPr>
          <a:xfrm>
            <a:off x="14325600" y="190500"/>
            <a:ext cx="3789665" cy="1223939"/>
          </a:xfrm>
          <a:prstGeom prst="rect">
            <a:avLst/>
          </a:prstGeom>
        </p:spPr>
      </p:pic>
      <p:sp>
        <p:nvSpPr>
          <p:cNvPr id="7" name="TextBox 5">
            <a:extLst>
              <a:ext uri="{FF2B5EF4-FFF2-40B4-BE49-F238E27FC236}">
                <a16:creationId xmlns:a16="http://schemas.microsoft.com/office/drawing/2014/main" id="{CB4027BC-BEA4-3D74-F26E-B722809BAB1C}"/>
              </a:ext>
            </a:extLst>
          </p:cNvPr>
          <p:cNvSpPr txBox="1"/>
          <p:nvPr/>
        </p:nvSpPr>
        <p:spPr>
          <a:xfrm>
            <a:off x="12893590" y="6527333"/>
            <a:ext cx="3896055" cy="1243995"/>
          </a:xfrm>
          <a:prstGeom prst="rect">
            <a:avLst/>
          </a:prstGeom>
        </p:spPr>
        <p:txBody>
          <a:bodyPr wrap="square" lIns="0" tIns="0" rIns="0" bIns="0" rtlCol="0" anchor="t">
            <a:spAutoFit/>
          </a:bodyPr>
          <a:lstStyle/>
          <a:p>
            <a:pPr algn="l">
              <a:lnSpc>
                <a:spcPts val="5040"/>
              </a:lnSpc>
              <a:spcBef>
                <a:spcPct val="0"/>
              </a:spcBef>
            </a:pPr>
            <a:r>
              <a:rPr lang="en-US" sz="3600" b="1" dirty="0">
                <a:solidFill>
                  <a:srgbClr val="006B68"/>
                </a:solidFill>
                <a:ea typeface="Arial Nova"/>
                <a:cs typeface="Arial Nova"/>
                <a:sym typeface="Arial Nova"/>
              </a:rPr>
              <a:t>Presented to:</a:t>
            </a:r>
          </a:p>
          <a:p>
            <a:pPr algn="l">
              <a:lnSpc>
                <a:spcPts val="5040"/>
              </a:lnSpc>
              <a:spcBef>
                <a:spcPct val="0"/>
              </a:spcBef>
            </a:pPr>
            <a:r>
              <a:rPr lang="en-US" sz="3200" dirty="0">
                <a:solidFill>
                  <a:srgbClr val="006B68"/>
                </a:solidFill>
                <a:ea typeface="Arial Nova"/>
                <a:cs typeface="Arial Nova"/>
                <a:sym typeface="Arial Nova"/>
              </a:rPr>
              <a:t>Dr. Manish Pandey</a:t>
            </a:r>
          </a:p>
        </p:txBody>
      </p:sp>
      <p:sp>
        <p:nvSpPr>
          <p:cNvPr id="8" name="TextBox 5">
            <a:extLst>
              <a:ext uri="{FF2B5EF4-FFF2-40B4-BE49-F238E27FC236}">
                <a16:creationId xmlns:a16="http://schemas.microsoft.com/office/drawing/2014/main" id="{FF0C6CF5-02C1-9F2B-7A1A-2E8A7934A095}"/>
              </a:ext>
            </a:extLst>
          </p:cNvPr>
          <p:cNvSpPr txBox="1"/>
          <p:nvPr/>
        </p:nvSpPr>
        <p:spPr>
          <a:xfrm>
            <a:off x="3349540" y="3649195"/>
            <a:ext cx="11588919" cy="643381"/>
          </a:xfrm>
          <a:prstGeom prst="rect">
            <a:avLst/>
          </a:prstGeom>
        </p:spPr>
        <p:txBody>
          <a:bodyPr wrap="square" lIns="0" tIns="0" rIns="0" bIns="0" rtlCol="0" anchor="t">
            <a:spAutoFit/>
          </a:bodyPr>
          <a:lstStyle/>
          <a:p>
            <a:pPr algn="l">
              <a:lnSpc>
                <a:spcPts val="5040"/>
              </a:lnSpc>
              <a:spcBef>
                <a:spcPct val="0"/>
              </a:spcBef>
            </a:pPr>
            <a:r>
              <a:rPr lang="en-US" sz="4800" dirty="0">
                <a:solidFill>
                  <a:srgbClr val="006B68"/>
                </a:solidFill>
                <a:ea typeface="Arial Nova"/>
                <a:cs typeface="Arial Nova"/>
                <a:sym typeface="Arial Nova"/>
              </a:rPr>
              <a:t>Predictive Analytics for Health &amp; Life Insurance</a:t>
            </a:r>
          </a:p>
        </p:txBody>
      </p:sp>
      <p:sp>
        <p:nvSpPr>
          <p:cNvPr id="9" name="TextBox 5">
            <a:extLst>
              <a:ext uri="{FF2B5EF4-FFF2-40B4-BE49-F238E27FC236}">
                <a16:creationId xmlns:a16="http://schemas.microsoft.com/office/drawing/2014/main" id="{821FFC6E-A1A7-65BA-FFC0-A5EFA45C4BAA}"/>
              </a:ext>
            </a:extLst>
          </p:cNvPr>
          <p:cNvSpPr txBox="1"/>
          <p:nvPr/>
        </p:nvSpPr>
        <p:spPr>
          <a:xfrm>
            <a:off x="838200" y="6527333"/>
            <a:ext cx="7642056" cy="3149901"/>
          </a:xfrm>
          <a:prstGeom prst="rect">
            <a:avLst/>
          </a:prstGeom>
        </p:spPr>
        <p:txBody>
          <a:bodyPr wrap="square" lIns="0" tIns="0" rIns="0" bIns="0" rtlCol="0" anchor="t">
            <a:spAutoFit/>
          </a:bodyPr>
          <a:lstStyle/>
          <a:p>
            <a:pPr algn="l">
              <a:lnSpc>
                <a:spcPts val="5040"/>
              </a:lnSpc>
              <a:spcBef>
                <a:spcPct val="0"/>
              </a:spcBef>
            </a:pPr>
            <a:r>
              <a:rPr lang="en-US" sz="3600" b="1" dirty="0">
                <a:solidFill>
                  <a:srgbClr val="006B68"/>
                </a:solidFill>
                <a:ea typeface="Arial Nova"/>
                <a:cs typeface="Arial Nova"/>
                <a:sym typeface="Arial Nova"/>
              </a:rPr>
              <a:t>Presented By:</a:t>
            </a:r>
            <a:br>
              <a:rPr lang="en-US" sz="3600" dirty="0">
                <a:solidFill>
                  <a:srgbClr val="006B68"/>
                </a:solidFill>
                <a:ea typeface="Arial Nova"/>
                <a:cs typeface="Arial Nova"/>
                <a:sym typeface="Arial Nova"/>
              </a:rPr>
            </a:br>
            <a:r>
              <a:rPr lang="en-US" sz="3200" dirty="0">
                <a:solidFill>
                  <a:srgbClr val="006B68"/>
                </a:solidFill>
                <a:ea typeface="Arial Nova"/>
                <a:cs typeface="Arial Nova"/>
                <a:sym typeface="Arial Nova"/>
              </a:rPr>
              <a:t>Deepanshu Bansal,  500107573</a:t>
            </a:r>
          </a:p>
          <a:p>
            <a:pPr algn="l">
              <a:lnSpc>
                <a:spcPts val="5040"/>
              </a:lnSpc>
              <a:spcBef>
                <a:spcPct val="0"/>
              </a:spcBef>
            </a:pPr>
            <a:r>
              <a:rPr lang="en-US" sz="3200" dirty="0">
                <a:solidFill>
                  <a:srgbClr val="006B68"/>
                </a:solidFill>
                <a:ea typeface="Arial Nova"/>
                <a:cs typeface="Arial Nova"/>
                <a:sym typeface="Arial Nova"/>
              </a:rPr>
              <a:t>Girish,                         500109971   </a:t>
            </a:r>
          </a:p>
          <a:p>
            <a:pPr algn="l">
              <a:lnSpc>
                <a:spcPts val="5040"/>
              </a:lnSpc>
              <a:spcBef>
                <a:spcPct val="0"/>
              </a:spcBef>
            </a:pPr>
            <a:r>
              <a:rPr lang="en-US" sz="3200" dirty="0">
                <a:solidFill>
                  <a:srgbClr val="006B68"/>
                </a:solidFill>
                <a:ea typeface="Arial Nova"/>
                <a:cs typeface="Arial Nova"/>
                <a:sym typeface="Arial Nova"/>
              </a:rPr>
              <a:t>Aaditya Gaurav,         500107112</a:t>
            </a:r>
          </a:p>
          <a:p>
            <a:pPr algn="l">
              <a:lnSpc>
                <a:spcPts val="5040"/>
              </a:lnSpc>
              <a:spcBef>
                <a:spcPct val="0"/>
              </a:spcBef>
            </a:pPr>
            <a:r>
              <a:rPr lang="en-US" sz="3200" dirty="0">
                <a:solidFill>
                  <a:srgbClr val="006B68"/>
                </a:solidFill>
                <a:ea typeface="Arial Nova"/>
                <a:cs typeface="Arial Nova"/>
                <a:sym typeface="Arial Nova"/>
              </a:rPr>
              <a:t>Tanay Garg,                500108691</a:t>
            </a:r>
          </a:p>
        </p:txBody>
      </p:sp>
      <p:sp>
        <p:nvSpPr>
          <p:cNvPr id="10" name="TextBox 5">
            <a:extLst>
              <a:ext uri="{FF2B5EF4-FFF2-40B4-BE49-F238E27FC236}">
                <a16:creationId xmlns:a16="http://schemas.microsoft.com/office/drawing/2014/main" id="{C64178E4-C41B-B796-C0FC-79D237A0736D}"/>
              </a:ext>
            </a:extLst>
          </p:cNvPr>
          <p:cNvSpPr txBox="1"/>
          <p:nvPr/>
        </p:nvSpPr>
        <p:spPr>
          <a:xfrm>
            <a:off x="5334000" y="2538532"/>
            <a:ext cx="7620000" cy="724622"/>
          </a:xfrm>
          <a:prstGeom prst="rect">
            <a:avLst/>
          </a:prstGeom>
        </p:spPr>
        <p:txBody>
          <a:bodyPr wrap="square" lIns="0" tIns="0" rIns="0" bIns="0" rtlCol="0" anchor="t">
            <a:spAutoFit/>
          </a:bodyPr>
          <a:lstStyle/>
          <a:p>
            <a:pPr algn="l">
              <a:lnSpc>
                <a:spcPts val="5040"/>
              </a:lnSpc>
              <a:spcBef>
                <a:spcPct val="0"/>
              </a:spcBef>
            </a:pPr>
            <a:r>
              <a:rPr lang="en-US" sz="7200" dirty="0">
                <a:solidFill>
                  <a:srgbClr val="006B68"/>
                </a:solidFill>
                <a:ea typeface="Arial Nova"/>
                <a:cs typeface="Arial Nova"/>
                <a:sym typeface="Arial Nova"/>
              </a:rPr>
              <a:t>Project Presentation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0A0E91-64AF-0839-2ACB-6EB470E0121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62352C48-A066-1317-01D8-7E146E63C890}"/>
              </a:ext>
            </a:extLst>
          </p:cNvPr>
          <p:cNvSpPr/>
          <p:nvPr/>
        </p:nvSpPr>
        <p:spPr>
          <a:xfrm rot="-4517737" flipH="1">
            <a:off x="-5159504" y="-65785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a:extLst>
              <a:ext uri="{FF2B5EF4-FFF2-40B4-BE49-F238E27FC236}">
                <a16:creationId xmlns:a16="http://schemas.microsoft.com/office/drawing/2014/main" id="{2E07FF89-9D16-2AF6-415A-2F15BECCDCA4}"/>
              </a:ext>
            </a:extLst>
          </p:cNvPr>
          <p:cNvSpPr/>
          <p:nvPr/>
        </p:nvSpPr>
        <p:spPr>
          <a:xfrm rot="-7552676">
            <a:off x="13197128" y="158633"/>
            <a:ext cx="11934561" cy="10784504"/>
          </a:xfrm>
          <a:custGeom>
            <a:avLst/>
            <a:gdLst/>
            <a:ahLst/>
            <a:cxnLst/>
            <a:rect l="l" t="t" r="r" b="b"/>
            <a:pathLst>
              <a:path w="11934561" h="10784504">
                <a:moveTo>
                  <a:pt x="0" y="0"/>
                </a:moveTo>
                <a:lnTo>
                  <a:pt x="11934561" y="0"/>
                </a:lnTo>
                <a:lnTo>
                  <a:pt x="11934561" y="10784503"/>
                </a:lnTo>
                <a:lnTo>
                  <a:pt x="0" y="107845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6">
            <a:extLst>
              <a:ext uri="{FF2B5EF4-FFF2-40B4-BE49-F238E27FC236}">
                <a16:creationId xmlns:a16="http://schemas.microsoft.com/office/drawing/2014/main" id="{0B416B3B-C08F-1E5B-DB80-AB45D908735F}"/>
              </a:ext>
            </a:extLst>
          </p:cNvPr>
          <p:cNvSpPr txBox="1"/>
          <p:nvPr/>
        </p:nvSpPr>
        <p:spPr>
          <a:xfrm>
            <a:off x="1370308" y="2181706"/>
            <a:ext cx="15298712" cy="3539430"/>
          </a:xfrm>
          <a:prstGeom prst="rect">
            <a:avLst/>
          </a:prstGeom>
          <a:noFill/>
        </p:spPr>
        <p:txBody>
          <a:bodyPr wrap="square" rtlCol="0">
            <a:spAutoFit/>
          </a:bodyPr>
          <a:lstStyle/>
          <a:p>
            <a:pPr algn="just">
              <a:buNone/>
            </a:pPr>
            <a:r>
              <a:rPr lang="en-US" sz="3200" dirty="0"/>
              <a:t>We trained multiple machine learning models to predict the health insurance premium amount. We used common regression algorithms like Linear Regression, Tree-based models, etc. Each model was evaluated using MAE, RMSE and R² Score to find the most accurate and efficient one.</a:t>
            </a:r>
          </a:p>
          <a:p>
            <a:pPr algn="just">
              <a:buNone/>
            </a:pPr>
            <a:endParaRPr lang="en-US" sz="3200" b="1" dirty="0"/>
          </a:p>
          <a:p>
            <a:pPr algn="just">
              <a:buNone/>
            </a:pPr>
            <a:r>
              <a:rPr lang="en-US" sz="3200" dirty="0"/>
              <a:t>Our goal was to select the model that provides the lowest error and best generalization on unseen data</a:t>
            </a:r>
            <a:r>
              <a:rPr lang="en-US" sz="3200" b="1" dirty="0"/>
              <a:t>.</a:t>
            </a:r>
          </a:p>
        </p:txBody>
      </p:sp>
      <p:sp>
        <p:nvSpPr>
          <p:cNvPr id="4" name="TextBox 3">
            <a:extLst>
              <a:ext uri="{FF2B5EF4-FFF2-40B4-BE49-F238E27FC236}">
                <a16:creationId xmlns:a16="http://schemas.microsoft.com/office/drawing/2014/main" id="{900125DB-FDC8-C291-1E32-45C3EB57E064}"/>
              </a:ext>
            </a:extLst>
          </p:cNvPr>
          <p:cNvSpPr txBox="1"/>
          <p:nvPr/>
        </p:nvSpPr>
        <p:spPr>
          <a:xfrm>
            <a:off x="1370308" y="1257300"/>
            <a:ext cx="4448956" cy="892552"/>
          </a:xfrm>
          <a:prstGeom prst="rect">
            <a:avLst/>
          </a:prstGeom>
          <a:noFill/>
        </p:spPr>
        <p:txBody>
          <a:bodyPr wrap="square" rtlCol="0">
            <a:spAutoFit/>
          </a:bodyPr>
          <a:lstStyle/>
          <a:p>
            <a:pPr algn="just">
              <a:buNone/>
            </a:pPr>
            <a:r>
              <a:rPr lang="en-US" sz="5200" b="1" dirty="0"/>
              <a:t>Model Building</a:t>
            </a:r>
          </a:p>
        </p:txBody>
      </p:sp>
    </p:spTree>
    <p:extLst>
      <p:ext uri="{BB962C8B-B14F-4D97-AF65-F5344CB8AC3E}">
        <p14:creationId xmlns:p14="http://schemas.microsoft.com/office/powerpoint/2010/main" val="15557647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9F9F7"/>
        </a:solidFill>
        <a:effectLst/>
      </p:bgPr>
    </p:bg>
    <p:spTree>
      <p:nvGrpSpPr>
        <p:cNvPr id="1" name=""/>
        <p:cNvGrpSpPr/>
        <p:nvPr/>
      </p:nvGrpSpPr>
      <p:grpSpPr>
        <a:xfrm>
          <a:off x="0" y="0"/>
          <a:ext cx="0" cy="0"/>
          <a:chOff x="0" y="0"/>
          <a:chExt cx="0" cy="0"/>
        </a:xfrm>
      </p:grpSpPr>
      <p:sp>
        <p:nvSpPr>
          <p:cNvPr id="2" name="Freeform 2"/>
          <p:cNvSpPr/>
          <p:nvPr/>
        </p:nvSpPr>
        <p:spPr>
          <a:xfrm rot="-4517737" flipH="1">
            <a:off x="-5159504" y="-65785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1737610" y="1468154"/>
            <a:ext cx="15087600" cy="2505558"/>
          </a:xfrm>
          <a:prstGeom prst="rect">
            <a:avLst/>
          </a:prstGeom>
        </p:spPr>
        <p:txBody>
          <a:bodyPr wrap="square" lIns="0" tIns="0" rIns="0" bIns="0" rtlCol="0" anchor="t">
            <a:spAutoFit/>
          </a:bodyPr>
          <a:lstStyle/>
          <a:p>
            <a:pPr algn="l">
              <a:lnSpc>
                <a:spcPts val="5040"/>
              </a:lnSpc>
              <a:spcBef>
                <a:spcPct val="0"/>
              </a:spcBef>
            </a:pPr>
            <a:r>
              <a:rPr lang="en-IN" sz="3600" b="1" dirty="0"/>
              <a:t>1. Linear Regression</a:t>
            </a:r>
          </a:p>
          <a:p>
            <a:pPr lvl="1">
              <a:lnSpc>
                <a:spcPts val="5040"/>
              </a:lnSpc>
              <a:spcBef>
                <a:spcPct val="0"/>
              </a:spcBef>
            </a:pPr>
            <a:r>
              <a:rPr lang="en-US" sz="3000" dirty="0"/>
              <a:t>This is a simple model that tries to draw a straight line through the data to predict the insurance premium.</a:t>
            </a:r>
            <a:br>
              <a:rPr lang="en-US" sz="3000" dirty="0"/>
            </a:br>
            <a:r>
              <a:rPr lang="en-US" sz="3000" dirty="0"/>
              <a:t>It works best when there is a clear linear relationship between the features and the premium.</a:t>
            </a:r>
            <a:endParaRPr lang="en-US" sz="3000" b="1" dirty="0">
              <a:solidFill>
                <a:srgbClr val="006B68"/>
              </a:solidFill>
              <a:latin typeface="Canva Sans Bold"/>
              <a:ea typeface="Canva Sans Bold"/>
              <a:cs typeface="Canva Sans Bold"/>
              <a:sym typeface="Canva Sans Bold"/>
            </a:endParaRPr>
          </a:p>
        </p:txBody>
      </p:sp>
      <p:sp>
        <p:nvSpPr>
          <p:cNvPr id="4" name="Freeform 4"/>
          <p:cNvSpPr/>
          <p:nvPr/>
        </p:nvSpPr>
        <p:spPr>
          <a:xfrm rot="-935363">
            <a:off x="10134405" y="-1801873"/>
            <a:ext cx="19411500" cy="17540937"/>
          </a:xfrm>
          <a:custGeom>
            <a:avLst/>
            <a:gdLst/>
            <a:ahLst/>
            <a:cxnLst/>
            <a:rect l="l" t="t" r="r" b="b"/>
            <a:pathLst>
              <a:path w="19411500" h="17540937">
                <a:moveTo>
                  <a:pt x="0" y="0"/>
                </a:moveTo>
                <a:lnTo>
                  <a:pt x="19411500" y="0"/>
                </a:lnTo>
                <a:lnTo>
                  <a:pt x="19411500" y="17540937"/>
                </a:lnTo>
                <a:lnTo>
                  <a:pt x="0" y="175409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1743856" y="474431"/>
            <a:ext cx="3867150" cy="748603"/>
          </a:xfrm>
          <a:prstGeom prst="rect">
            <a:avLst/>
          </a:prstGeom>
        </p:spPr>
        <p:txBody>
          <a:bodyPr wrap="square" lIns="0" tIns="0" rIns="0" bIns="0" rtlCol="0" anchor="t">
            <a:spAutoFit/>
          </a:bodyPr>
          <a:lstStyle/>
          <a:p>
            <a:pPr algn="l">
              <a:lnSpc>
                <a:spcPts val="6719"/>
              </a:lnSpc>
              <a:spcBef>
                <a:spcPct val="0"/>
              </a:spcBef>
            </a:pPr>
            <a:r>
              <a:rPr lang="en-US" sz="3800" b="1" dirty="0">
                <a:latin typeface="Arial Nova Bold"/>
                <a:ea typeface="Arial Nova Bold"/>
                <a:cs typeface="Arial Nova Bold"/>
                <a:sym typeface="Arial Nova Bold"/>
              </a:rPr>
              <a:t>Algorithms Used</a:t>
            </a:r>
          </a:p>
        </p:txBody>
      </p:sp>
      <p:sp>
        <p:nvSpPr>
          <p:cNvPr id="11" name="TextBox 3">
            <a:extLst>
              <a:ext uri="{FF2B5EF4-FFF2-40B4-BE49-F238E27FC236}">
                <a16:creationId xmlns:a16="http://schemas.microsoft.com/office/drawing/2014/main" id="{F3D25FB5-F05B-6631-3E19-680294356B3C}"/>
              </a:ext>
            </a:extLst>
          </p:cNvPr>
          <p:cNvSpPr txBox="1"/>
          <p:nvPr/>
        </p:nvSpPr>
        <p:spPr>
          <a:xfrm>
            <a:off x="1737610" y="4378785"/>
            <a:ext cx="15087600" cy="1884618"/>
          </a:xfrm>
          <a:prstGeom prst="rect">
            <a:avLst/>
          </a:prstGeom>
        </p:spPr>
        <p:txBody>
          <a:bodyPr wrap="square" lIns="0" tIns="0" rIns="0" bIns="0" rtlCol="0" anchor="t">
            <a:spAutoFit/>
          </a:bodyPr>
          <a:lstStyle/>
          <a:p>
            <a:pPr algn="l">
              <a:lnSpc>
                <a:spcPts val="5040"/>
              </a:lnSpc>
              <a:spcBef>
                <a:spcPct val="0"/>
              </a:spcBef>
            </a:pPr>
            <a:r>
              <a:rPr lang="en-US" sz="3600" b="1" dirty="0"/>
              <a:t>2. </a:t>
            </a:r>
            <a:r>
              <a:rPr lang="en-IN" sz="3600" b="1" dirty="0"/>
              <a:t>Decision Tree</a:t>
            </a:r>
            <a:endParaRPr lang="en-US" sz="3600" b="1" dirty="0"/>
          </a:p>
          <a:p>
            <a:pPr lvl="1">
              <a:lnSpc>
                <a:spcPts val="5040"/>
              </a:lnSpc>
              <a:spcBef>
                <a:spcPct val="0"/>
              </a:spcBef>
            </a:pPr>
            <a:r>
              <a:rPr lang="en-US" sz="3000" dirty="0"/>
              <a:t>This model works like a flowchart – it splits the data and predicts the premium. It's easy to understand and visualize.</a:t>
            </a:r>
            <a:endParaRPr lang="en-US" sz="3000" b="1" dirty="0">
              <a:solidFill>
                <a:srgbClr val="006B68"/>
              </a:solidFill>
              <a:latin typeface="Canva Sans Bold"/>
              <a:ea typeface="Canva Sans Bold"/>
              <a:cs typeface="Canva Sans Bold"/>
              <a:sym typeface="Canva Sans Bold"/>
            </a:endParaRPr>
          </a:p>
        </p:txBody>
      </p:sp>
      <p:sp>
        <p:nvSpPr>
          <p:cNvPr id="12" name="TextBox 3">
            <a:extLst>
              <a:ext uri="{FF2B5EF4-FFF2-40B4-BE49-F238E27FC236}">
                <a16:creationId xmlns:a16="http://schemas.microsoft.com/office/drawing/2014/main" id="{B83662DD-A3F1-FD8E-7BE7-EA6ABB653BBE}"/>
              </a:ext>
            </a:extLst>
          </p:cNvPr>
          <p:cNvSpPr txBox="1"/>
          <p:nvPr/>
        </p:nvSpPr>
        <p:spPr>
          <a:xfrm>
            <a:off x="1737610" y="6668477"/>
            <a:ext cx="15087600" cy="2505558"/>
          </a:xfrm>
          <a:prstGeom prst="rect">
            <a:avLst/>
          </a:prstGeom>
        </p:spPr>
        <p:txBody>
          <a:bodyPr wrap="square" lIns="0" tIns="0" rIns="0" bIns="0" rtlCol="0" anchor="t">
            <a:spAutoFit/>
          </a:bodyPr>
          <a:lstStyle/>
          <a:p>
            <a:pPr algn="l">
              <a:lnSpc>
                <a:spcPts val="5040"/>
              </a:lnSpc>
              <a:spcBef>
                <a:spcPct val="0"/>
              </a:spcBef>
            </a:pPr>
            <a:r>
              <a:rPr lang="en-US" sz="3600" b="1" dirty="0"/>
              <a:t>3. </a:t>
            </a:r>
            <a:r>
              <a:rPr lang="en-IN" sz="3600" b="1" dirty="0"/>
              <a:t>Random Forest</a:t>
            </a:r>
            <a:endParaRPr lang="en-US" sz="3600" b="1" dirty="0"/>
          </a:p>
          <a:p>
            <a:pPr lvl="1">
              <a:lnSpc>
                <a:spcPts val="5040"/>
              </a:lnSpc>
              <a:spcBef>
                <a:spcPct val="0"/>
              </a:spcBef>
            </a:pPr>
            <a:r>
              <a:rPr lang="en-US" sz="3000" dirty="0"/>
              <a:t>Random Forest creates many decision trees and combines their outputs to make a better prediction.</a:t>
            </a:r>
            <a:br>
              <a:rPr lang="en-US" sz="3000" dirty="0"/>
            </a:br>
            <a:r>
              <a:rPr lang="en-US" sz="3000" dirty="0"/>
              <a:t>It reduces errors by averaging the results of multiple trees, making it more accurate and stable.</a:t>
            </a:r>
            <a:endParaRPr lang="en-US" sz="3000" b="1" dirty="0">
              <a:solidFill>
                <a:srgbClr val="006B68"/>
              </a:solidFill>
              <a:latin typeface="Canva Sans Bold"/>
              <a:ea typeface="Canva Sans Bold"/>
              <a:cs typeface="Canva Sans Bold"/>
              <a:sym typeface="Canva Sans Bo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9F9F7"/>
        </a:solidFill>
        <a:effectLst/>
      </p:bgPr>
    </p:bg>
    <p:spTree>
      <p:nvGrpSpPr>
        <p:cNvPr id="1" name=""/>
        <p:cNvGrpSpPr/>
        <p:nvPr/>
      </p:nvGrpSpPr>
      <p:grpSpPr>
        <a:xfrm>
          <a:off x="0" y="0"/>
          <a:ext cx="0" cy="0"/>
          <a:chOff x="0" y="0"/>
          <a:chExt cx="0" cy="0"/>
        </a:xfrm>
      </p:grpSpPr>
      <p:sp>
        <p:nvSpPr>
          <p:cNvPr id="2" name="Freeform 2"/>
          <p:cNvSpPr/>
          <p:nvPr/>
        </p:nvSpPr>
        <p:spPr>
          <a:xfrm rot="-4517737" flipH="1">
            <a:off x="-5159504" y="-65785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6868969">
            <a:off x="13658655" y="-1230373"/>
            <a:ext cx="19411500" cy="17540937"/>
          </a:xfrm>
          <a:custGeom>
            <a:avLst/>
            <a:gdLst/>
            <a:ahLst/>
            <a:cxnLst/>
            <a:rect l="l" t="t" r="r" b="b"/>
            <a:pathLst>
              <a:path w="19411500" h="17540937">
                <a:moveTo>
                  <a:pt x="0" y="0"/>
                </a:moveTo>
                <a:lnTo>
                  <a:pt x="19411500" y="0"/>
                </a:lnTo>
                <a:lnTo>
                  <a:pt x="19411500" y="17540937"/>
                </a:lnTo>
                <a:lnTo>
                  <a:pt x="0" y="175409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3">
            <a:extLst>
              <a:ext uri="{FF2B5EF4-FFF2-40B4-BE49-F238E27FC236}">
                <a16:creationId xmlns:a16="http://schemas.microsoft.com/office/drawing/2014/main" id="{95B60537-F94D-71E0-945D-84DBCC072816}"/>
              </a:ext>
            </a:extLst>
          </p:cNvPr>
          <p:cNvSpPr txBox="1"/>
          <p:nvPr/>
        </p:nvSpPr>
        <p:spPr>
          <a:xfrm>
            <a:off x="1295400" y="1028700"/>
            <a:ext cx="15392400" cy="1864357"/>
          </a:xfrm>
          <a:prstGeom prst="rect">
            <a:avLst/>
          </a:prstGeom>
        </p:spPr>
        <p:txBody>
          <a:bodyPr wrap="square" lIns="0" tIns="0" rIns="0" bIns="0" rtlCol="0" anchor="t">
            <a:spAutoFit/>
          </a:bodyPr>
          <a:lstStyle/>
          <a:p>
            <a:pPr algn="l">
              <a:lnSpc>
                <a:spcPts val="5040"/>
              </a:lnSpc>
              <a:spcBef>
                <a:spcPct val="0"/>
              </a:spcBef>
            </a:pPr>
            <a:r>
              <a:rPr lang="en-IN" sz="3600" b="1" dirty="0"/>
              <a:t>4. Gradient Boosting</a:t>
            </a:r>
            <a:endParaRPr lang="en-IN" sz="3000" b="1" dirty="0"/>
          </a:p>
          <a:p>
            <a:pPr lvl="1">
              <a:lnSpc>
                <a:spcPts val="5040"/>
              </a:lnSpc>
              <a:spcBef>
                <a:spcPct val="0"/>
              </a:spcBef>
            </a:pPr>
            <a:r>
              <a:rPr lang="en-US" sz="3000" dirty="0"/>
              <a:t>This model also builds multiple trees, but in a smart sequence.</a:t>
            </a:r>
            <a:br>
              <a:rPr lang="en-US" sz="3000" dirty="0"/>
            </a:br>
            <a:r>
              <a:rPr lang="en-US" sz="3000" dirty="0"/>
              <a:t>Each tree tries to fix the mistakes of the previous one, which helps improve prediction gradually.</a:t>
            </a:r>
            <a:endParaRPr lang="en-US" sz="3000" b="1" dirty="0">
              <a:solidFill>
                <a:srgbClr val="006B68"/>
              </a:solidFill>
              <a:latin typeface="Canva Sans Bold"/>
              <a:ea typeface="Canva Sans Bold"/>
              <a:cs typeface="Canva Sans Bold"/>
              <a:sym typeface="Canva Sans Bold"/>
            </a:endParaRPr>
          </a:p>
        </p:txBody>
      </p:sp>
      <p:sp>
        <p:nvSpPr>
          <p:cNvPr id="8" name="TextBox 3">
            <a:extLst>
              <a:ext uri="{FF2B5EF4-FFF2-40B4-BE49-F238E27FC236}">
                <a16:creationId xmlns:a16="http://schemas.microsoft.com/office/drawing/2014/main" id="{3D937038-1907-5D69-6246-A6D47020353F}"/>
              </a:ext>
            </a:extLst>
          </p:cNvPr>
          <p:cNvSpPr txBox="1"/>
          <p:nvPr/>
        </p:nvSpPr>
        <p:spPr>
          <a:xfrm>
            <a:off x="1295400" y="3453411"/>
            <a:ext cx="15586023" cy="2505558"/>
          </a:xfrm>
          <a:prstGeom prst="rect">
            <a:avLst/>
          </a:prstGeom>
        </p:spPr>
        <p:txBody>
          <a:bodyPr wrap="square" lIns="0" tIns="0" rIns="0" bIns="0" rtlCol="0" anchor="t">
            <a:spAutoFit/>
          </a:bodyPr>
          <a:lstStyle/>
          <a:p>
            <a:pPr algn="l">
              <a:lnSpc>
                <a:spcPts val="5040"/>
              </a:lnSpc>
              <a:spcBef>
                <a:spcPct val="0"/>
              </a:spcBef>
            </a:pPr>
            <a:r>
              <a:rPr lang="en-IN" sz="3600" b="1" dirty="0"/>
              <a:t>5. </a:t>
            </a:r>
            <a:r>
              <a:rPr lang="en-US" sz="3600" b="1" dirty="0"/>
              <a:t>Fully Connected Neural Network (FCN)</a:t>
            </a:r>
            <a:endParaRPr lang="en-IN" sz="3600" b="1" dirty="0"/>
          </a:p>
          <a:p>
            <a:pPr lvl="1">
              <a:lnSpc>
                <a:spcPts val="5040"/>
              </a:lnSpc>
              <a:spcBef>
                <a:spcPct val="0"/>
              </a:spcBef>
            </a:pPr>
            <a:r>
              <a:rPr lang="en-US" sz="3000" dirty="0"/>
              <a:t>A Fully Connected Neural Network mimics how our brain works – with layers of nodes connected to each other.</a:t>
            </a:r>
            <a:br>
              <a:rPr lang="en-US" sz="3000" dirty="0"/>
            </a:br>
            <a:r>
              <a:rPr lang="en-US" sz="3000" dirty="0"/>
              <a:t>It learns complex patterns in the data and performs well when trained with enough data.</a:t>
            </a:r>
            <a:endParaRPr lang="en-US" sz="3000" b="1" dirty="0">
              <a:solidFill>
                <a:srgbClr val="006B68"/>
              </a:solidFill>
              <a:latin typeface="Canva Sans Bold"/>
              <a:ea typeface="Canva Sans Bold"/>
              <a:cs typeface="Canva Sans Bold"/>
              <a:sym typeface="Canva Sans Bold"/>
            </a:endParaRPr>
          </a:p>
        </p:txBody>
      </p:sp>
      <p:sp>
        <p:nvSpPr>
          <p:cNvPr id="9" name="TextBox 3">
            <a:extLst>
              <a:ext uri="{FF2B5EF4-FFF2-40B4-BE49-F238E27FC236}">
                <a16:creationId xmlns:a16="http://schemas.microsoft.com/office/drawing/2014/main" id="{8B7CAC9E-9EE8-8844-CCA5-7E2071500441}"/>
              </a:ext>
            </a:extLst>
          </p:cNvPr>
          <p:cNvSpPr txBox="1"/>
          <p:nvPr/>
        </p:nvSpPr>
        <p:spPr>
          <a:xfrm>
            <a:off x="1295400" y="6519323"/>
            <a:ext cx="15890823" cy="2505558"/>
          </a:xfrm>
          <a:prstGeom prst="rect">
            <a:avLst/>
          </a:prstGeom>
        </p:spPr>
        <p:txBody>
          <a:bodyPr wrap="square" lIns="0" tIns="0" rIns="0" bIns="0" rtlCol="0" anchor="t">
            <a:spAutoFit/>
          </a:bodyPr>
          <a:lstStyle/>
          <a:p>
            <a:pPr algn="l">
              <a:lnSpc>
                <a:spcPts val="5040"/>
              </a:lnSpc>
              <a:spcBef>
                <a:spcPct val="0"/>
              </a:spcBef>
            </a:pPr>
            <a:r>
              <a:rPr lang="en-IN" sz="3600" b="1" dirty="0"/>
              <a:t>6. 1D Convolutional Neural Network (1D-CNN)</a:t>
            </a:r>
          </a:p>
          <a:p>
            <a:pPr lvl="1">
              <a:lnSpc>
                <a:spcPts val="5040"/>
              </a:lnSpc>
              <a:spcBef>
                <a:spcPct val="0"/>
              </a:spcBef>
            </a:pPr>
            <a:r>
              <a:rPr lang="en-US" sz="3000" dirty="0"/>
              <a:t>1D-CNN is a deep learning model usually used for sequences, but it also works great for structured numeric data like ours.</a:t>
            </a:r>
            <a:br>
              <a:rPr lang="en-US" sz="3000" dirty="0"/>
            </a:br>
            <a:r>
              <a:rPr lang="en-US" sz="3000" dirty="0"/>
              <a:t>It automatically finds important patterns in the features using filters, helping in better predictions.</a:t>
            </a:r>
            <a:endParaRPr lang="en-US" sz="3000" b="1" dirty="0">
              <a:solidFill>
                <a:srgbClr val="006B68"/>
              </a:solidFill>
              <a:latin typeface="Canva Sans Bold"/>
              <a:ea typeface="Canva Sans Bold"/>
              <a:cs typeface="Canva Sans Bold"/>
              <a:sym typeface="Canva Sans 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9F9F7"/>
        </a:solidFill>
        <a:effectLst/>
      </p:bgPr>
    </p:bg>
    <p:spTree>
      <p:nvGrpSpPr>
        <p:cNvPr id="1" name=""/>
        <p:cNvGrpSpPr/>
        <p:nvPr/>
      </p:nvGrpSpPr>
      <p:grpSpPr>
        <a:xfrm>
          <a:off x="0" y="0"/>
          <a:ext cx="0" cy="0"/>
          <a:chOff x="0" y="0"/>
          <a:chExt cx="0" cy="0"/>
        </a:xfrm>
      </p:grpSpPr>
      <p:sp>
        <p:nvSpPr>
          <p:cNvPr id="2" name="Freeform 2"/>
          <p:cNvSpPr/>
          <p:nvPr/>
        </p:nvSpPr>
        <p:spPr>
          <a:xfrm rot="-4517737" flipH="1">
            <a:off x="-5159504" y="-65785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9748881">
            <a:off x="-1067276" y="7848805"/>
            <a:ext cx="19411500" cy="17540937"/>
          </a:xfrm>
          <a:custGeom>
            <a:avLst/>
            <a:gdLst/>
            <a:ahLst/>
            <a:cxnLst/>
            <a:rect l="l" t="t" r="r" b="b"/>
            <a:pathLst>
              <a:path w="19411500" h="17540937">
                <a:moveTo>
                  <a:pt x="0" y="0"/>
                </a:moveTo>
                <a:lnTo>
                  <a:pt x="19411501" y="0"/>
                </a:lnTo>
                <a:lnTo>
                  <a:pt x="19411501" y="17540938"/>
                </a:lnTo>
                <a:lnTo>
                  <a:pt x="0" y="175409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1851977" y="1104900"/>
            <a:ext cx="4858308" cy="821055"/>
          </a:xfrm>
          <a:prstGeom prst="rect">
            <a:avLst/>
          </a:prstGeom>
        </p:spPr>
        <p:txBody>
          <a:bodyPr wrap="square" lIns="0" tIns="0" rIns="0" bIns="0" rtlCol="0" anchor="t">
            <a:spAutoFit/>
          </a:bodyPr>
          <a:lstStyle/>
          <a:p>
            <a:pPr algn="l">
              <a:lnSpc>
                <a:spcPts val="6719"/>
              </a:lnSpc>
              <a:spcBef>
                <a:spcPct val="0"/>
              </a:spcBef>
            </a:pPr>
            <a:r>
              <a:rPr lang="en-IN" sz="5200" b="1" dirty="0"/>
              <a:t>Model Evaluation</a:t>
            </a:r>
            <a:endParaRPr lang="en-US" sz="5200" b="1" dirty="0">
              <a:solidFill>
                <a:srgbClr val="006B68"/>
              </a:solidFill>
              <a:latin typeface="Arial Nova Bold"/>
              <a:ea typeface="Arial Nova Bold"/>
              <a:cs typeface="Arial Nova Bold"/>
              <a:sym typeface="Arial Nova Bold"/>
            </a:endParaRPr>
          </a:p>
        </p:txBody>
      </p:sp>
      <p:graphicFrame>
        <p:nvGraphicFramePr>
          <p:cNvPr id="18" name="Table 17">
            <a:extLst>
              <a:ext uri="{FF2B5EF4-FFF2-40B4-BE49-F238E27FC236}">
                <a16:creationId xmlns:a16="http://schemas.microsoft.com/office/drawing/2014/main" id="{EADCDEB0-5A7C-D957-D125-BFE361478E37}"/>
              </a:ext>
            </a:extLst>
          </p:cNvPr>
          <p:cNvGraphicFramePr>
            <a:graphicFrameLocks noGrp="1"/>
          </p:cNvGraphicFramePr>
          <p:nvPr>
            <p:extLst>
              <p:ext uri="{D42A27DB-BD31-4B8C-83A1-F6EECF244321}">
                <p14:modId xmlns:p14="http://schemas.microsoft.com/office/powerpoint/2010/main" val="4028850030"/>
              </p:ext>
            </p:extLst>
          </p:nvPr>
        </p:nvGraphicFramePr>
        <p:xfrm>
          <a:off x="1851977" y="2247900"/>
          <a:ext cx="15468600" cy="4722258"/>
        </p:xfrm>
        <a:graphic>
          <a:graphicData uri="http://schemas.openxmlformats.org/drawingml/2006/table">
            <a:tbl>
              <a:tblPr firstRow="1" bandRow="1">
                <a:tableStyleId>{7DF18680-E054-41AD-8BC1-D1AEF772440D}</a:tableStyleId>
              </a:tblPr>
              <a:tblGrid>
                <a:gridCol w="4853623">
                  <a:extLst>
                    <a:ext uri="{9D8B030D-6E8A-4147-A177-3AD203B41FA5}">
                      <a16:colId xmlns:a16="http://schemas.microsoft.com/office/drawing/2014/main" val="2595496835"/>
                    </a:ext>
                  </a:extLst>
                </a:gridCol>
                <a:gridCol w="3505200">
                  <a:extLst>
                    <a:ext uri="{9D8B030D-6E8A-4147-A177-3AD203B41FA5}">
                      <a16:colId xmlns:a16="http://schemas.microsoft.com/office/drawing/2014/main" val="4170865449"/>
                    </a:ext>
                  </a:extLst>
                </a:gridCol>
                <a:gridCol w="3657600">
                  <a:extLst>
                    <a:ext uri="{9D8B030D-6E8A-4147-A177-3AD203B41FA5}">
                      <a16:colId xmlns:a16="http://schemas.microsoft.com/office/drawing/2014/main" val="1408954636"/>
                    </a:ext>
                  </a:extLst>
                </a:gridCol>
                <a:gridCol w="3452177">
                  <a:extLst>
                    <a:ext uri="{9D8B030D-6E8A-4147-A177-3AD203B41FA5}">
                      <a16:colId xmlns:a16="http://schemas.microsoft.com/office/drawing/2014/main" val="376679261"/>
                    </a:ext>
                  </a:extLst>
                </a:gridCol>
              </a:tblGrid>
              <a:tr h="583843">
                <a:tc>
                  <a:txBody>
                    <a:bodyPr/>
                    <a:lstStyle/>
                    <a:p>
                      <a:pPr algn="ctr"/>
                      <a:r>
                        <a:rPr lang="en-IN" sz="2800" b="1" dirty="0">
                          <a:solidFill>
                            <a:schemeClr val="tx1"/>
                          </a:solidFill>
                        </a:rPr>
                        <a:t>Algorithm</a:t>
                      </a:r>
                    </a:p>
                  </a:txBody>
                  <a:tcPr anchor="ctr"/>
                </a:tc>
                <a:tc>
                  <a:txBody>
                    <a:bodyPr/>
                    <a:lstStyle/>
                    <a:p>
                      <a:pPr algn="ctr"/>
                      <a:r>
                        <a:rPr lang="en-IN" sz="2800" dirty="0">
                          <a:solidFill>
                            <a:schemeClr val="tx1"/>
                          </a:solidFill>
                        </a:rPr>
                        <a:t>MAE</a:t>
                      </a:r>
                    </a:p>
                  </a:txBody>
                  <a:tcPr anchor="ctr"/>
                </a:tc>
                <a:tc>
                  <a:txBody>
                    <a:bodyPr/>
                    <a:lstStyle/>
                    <a:p>
                      <a:pPr algn="ctr"/>
                      <a:r>
                        <a:rPr lang="en-IN" sz="2800" dirty="0">
                          <a:solidFill>
                            <a:schemeClr val="tx1"/>
                          </a:solidFill>
                        </a:rPr>
                        <a:t>RMSE</a:t>
                      </a:r>
                    </a:p>
                  </a:txBody>
                  <a:tcPr anchor="ctr"/>
                </a:tc>
                <a:tc>
                  <a:txBody>
                    <a:bodyPr/>
                    <a:lstStyle/>
                    <a:p>
                      <a:pPr algn="ctr"/>
                      <a:r>
                        <a:rPr lang="en-IN" sz="2800" dirty="0">
                          <a:solidFill>
                            <a:schemeClr val="tx1"/>
                          </a:solidFill>
                        </a:rPr>
                        <a:t>R2_score</a:t>
                      </a:r>
                    </a:p>
                  </a:txBody>
                  <a:tcPr anchor="ctr"/>
                </a:tc>
                <a:extLst>
                  <a:ext uri="{0D108BD9-81ED-4DB2-BD59-A6C34878D82A}">
                    <a16:rowId xmlns:a16="http://schemas.microsoft.com/office/drawing/2014/main" val="1319924898"/>
                  </a:ext>
                </a:extLst>
              </a:tr>
              <a:tr h="63535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1" kern="1200" dirty="0">
                          <a:solidFill>
                            <a:schemeClr val="dk1"/>
                          </a:solidFill>
                          <a:effectLst/>
                          <a:latin typeface="+mn-lt"/>
                          <a:ea typeface="+mn-ea"/>
                          <a:cs typeface="+mn-cs"/>
                        </a:rPr>
                        <a:t>Linear Regression</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2472.47</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3026.13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0.5294</a:t>
                      </a:r>
                    </a:p>
                  </a:txBody>
                  <a:tcPr anchor="ctr"/>
                </a:tc>
                <a:extLst>
                  <a:ext uri="{0D108BD9-81ED-4DB2-BD59-A6C34878D82A}">
                    <a16:rowId xmlns:a16="http://schemas.microsoft.com/office/drawing/2014/main" val="2311041594"/>
                  </a:ext>
                </a:extLst>
              </a:tr>
              <a:tr h="58384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1" kern="1200" dirty="0">
                          <a:solidFill>
                            <a:schemeClr val="dk1"/>
                          </a:solidFill>
                          <a:effectLst/>
                          <a:latin typeface="+mn-lt"/>
                          <a:ea typeface="+mn-ea"/>
                          <a:cs typeface="+mn-cs"/>
                        </a:rPr>
                        <a:t>Ridge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2472.47</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3026.13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0.5294</a:t>
                      </a:r>
                    </a:p>
                  </a:txBody>
                  <a:tcPr anchor="ctr"/>
                </a:tc>
                <a:extLst>
                  <a:ext uri="{0D108BD9-81ED-4DB2-BD59-A6C34878D82A}">
                    <a16:rowId xmlns:a16="http://schemas.microsoft.com/office/drawing/2014/main" val="3688142293"/>
                  </a:ext>
                </a:extLst>
              </a:tr>
              <a:tr h="58384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1" kern="1200" dirty="0">
                          <a:solidFill>
                            <a:schemeClr val="dk1"/>
                          </a:solidFill>
                          <a:effectLst/>
                          <a:latin typeface="+mn-lt"/>
                          <a:ea typeface="+mn-ea"/>
                          <a:cs typeface="+mn-cs"/>
                        </a:rPr>
                        <a:t>Decision Tree Regressor</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408.74</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510.09</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0.9866</a:t>
                      </a:r>
                    </a:p>
                  </a:txBody>
                  <a:tcPr anchor="ctr"/>
                </a:tc>
                <a:extLst>
                  <a:ext uri="{0D108BD9-81ED-4DB2-BD59-A6C34878D82A}">
                    <a16:rowId xmlns:a16="http://schemas.microsoft.com/office/drawing/2014/main" val="993363243"/>
                  </a:ext>
                </a:extLst>
              </a:tr>
              <a:tr h="58384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1" kern="1200" dirty="0">
                          <a:solidFill>
                            <a:schemeClr val="dk1"/>
                          </a:solidFill>
                          <a:effectLst/>
                          <a:latin typeface="+mn-lt"/>
                          <a:ea typeface="+mn-ea"/>
                          <a:cs typeface="+mn-cs"/>
                        </a:rPr>
                        <a:t>Random Forest Regressor</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297.90</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362.29</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0.9932</a:t>
                      </a:r>
                    </a:p>
                  </a:txBody>
                  <a:tcPr anchor="ctr"/>
                </a:tc>
                <a:extLst>
                  <a:ext uri="{0D108BD9-81ED-4DB2-BD59-A6C34878D82A}">
                    <a16:rowId xmlns:a16="http://schemas.microsoft.com/office/drawing/2014/main" val="1051102899"/>
                  </a:ext>
                </a:extLst>
              </a:tr>
              <a:tr h="58384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1" kern="1200" dirty="0">
                          <a:solidFill>
                            <a:schemeClr val="dk1"/>
                          </a:solidFill>
                          <a:effectLst/>
                          <a:latin typeface="+mn-lt"/>
                          <a:ea typeface="+mn-ea"/>
                          <a:cs typeface="+mn-cs"/>
                        </a:rPr>
                        <a:t>Gradient Boosting Regressor</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476.51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597.05</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0.9817</a:t>
                      </a:r>
                    </a:p>
                  </a:txBody>
                  <a:tcPr anchor="ctr"/>
                </a:tc>
                <a:extLst>
                  <a:ext uri="{0D108BD9-81ED-4DB2-BD59-A6C34878D82A}">
                    <a16:rowId xmlns:a16="http://schemas.microsoft.com/office/drawing/2014/main" val="1713407836"/>
                  </a:ext>
                </a:extLst>
              </a:tr>
              <a:tr h="583843">
                <a:tc>
                  <a:txBody>
                    <a:bodyPr/>
                    <a:lstStyle/>
                    <a:p>
                      <a:pPr algn="ctr"/>
                      <a:r>
                        <a:rPr lang="en-US" sz="2400" b="1" dirty="0"/>
                        <a:t>Fully Connected Neural Network </a:t>
                      </a:r>
                      <a:endParaRPr lang="en-IN" sz="2400" b="1"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7.63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9.85</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0.9963</a:t>
                      </a:r>
                    </a:p>
                  </a:txBody>
                  <a:tcPr anchor="ctr"/>
                </a:tc>
                <a:extLst>
                  <a:ext uri="{0D108BD9-81ED-4DB2-BD59-A6C34878D82A}">
                    <a16:rowId xmlns:a16="http://schemas.microsoft.com/office/drawing/2014/main" val="3158525598"/>
                  </a:ext>
                </a:extLst>
              </a:tr>
              <a:tr h="583843">
                <a:tc>
                  <a:txBody>
                    <a:bodyPr/>
                    <a:lstStyle/>
                    <a:p>
                      <a:pPr algn="ctr"/>
                      <a:r>
                        <a:rPr lang="en-IN" sz="2400" b="1" dirty="0"/>
                        <a:t>1D Convolutional Neural Network </a:t>
                      </a:r>
                      <a:endParaRPr lang="en-IN" sz="2400" b="1"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9.59</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11.90</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0" kern="1200" dirty="0">
                          <a:solidFill>
                            <a:schemeClr val="dk1"/>
                          </a:solidFill>
                          <a:effectLst/>
                          <a:latin typeface="+mn-lt"/>
                          <a:ea typeface="+mn-ea"/>
                          <a:cs typeface="+mn-cs"/>
                        </a:rPr>
                        <a:t>0.9974</a:t>
                      </a:r>
                    </a:p>
                  </a:txBody>
                  <a:tcPr anchor="ctr"/>
                </a:tc>
                <a:extLst>
                  <a:ext uri="{0D108BD9-81ED-4DB2-BD59-A6C34878D82A}">
                    <a16:rowId xmlns:a16="http://schemas.microsoft.com/office/drawing/2014/main" val="1958538328"/>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9F9F7"/>
        </a:solidFill>
        <a:effectLst/>
      </p:bgPr>
    </p:bg>
    <p:spTree>
      <p:nvGrpSpPr>
        <p:cNvPr id="1" name=""/>
        <p:cNvGrpSpPr/>
        <p:nvPr/>
      </p:nvGrpSpPr>
      <p:grpSpPr>
        <a:xfrm>
          <a:off x="0" y="0"/>
          <a:ext cx="0" cy="0"/>
          <a:chOff x="0" y="0"/>
          <a:chExt cx="0" cy="0"/>
        </a:xfrm>
      </p:grpSpPr>
      <p:sp>
        <p:nvSpPr>
          <p:cNvPr id="2" name="Freeform 2"/>
          <p:cNvSpPr/>
          <p:nvPr/>
        </p:nvSpPr>
        <p:spPr>
          <a:xfrm rot="-4517737" flipH="1">
            <a:off x="-5159504" y="-65785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rot="9748881">
            <a:off x="-1067276" y="7848805"/>
            <a:ext cx="19411500" cy="17540937"/>
          </a:xfrm>
          <a:custGeom>
            <a:avLst/>
            <a:gdLst/>
            <a:ahLst/>
            <a:cxnLst/>
            <a:rect l="l" t="t" r="r" b="b"/>
            <a:pathLst>
              <a:path w="19411500" h="17540937">
                <a:moveTo>
                  <a:pt x="0" y="0"/>
                </a:moveTo>
                <a:lnTo>
                  <a:pt x="19411501" y="0"/>
                </a:lnTo>
                <a:lnTo>
                  <a:pt x="19411501" y="17540938"/>
                </a:lnTo>
                <a:lnTo>
                  <a:pt x="0" y="175409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TextBox 10">
            <a:extLst>
              <a:ext uri="{FF2B5EF4-FFF2-40B4-BE49-F238E27FC236}">
                <a16:creationId xmlns:a16="http://schemas.microsoft.com/office/drawing/2014/main" id="{8DDA7F17-83C0-EC9B-7860-291A7DFB3AE9}"/>
              </a:ext>
            </a:extLst>
          </p:cNvPr>
          <p:cNvSpPr txBox="1"/>
          <p:nvPr/>
        </p:nvSpPr>
        <p:spPr>
          <a:xfrm>
            <a:off x="1524000" y="626850"/>
            <a:ext cx="6629401" cy="830997"/>
          </a:xfrm>
          <a:prstGeom prst="rect">
            <a:avLst/>
          </a:prstGeom>
          <a:noFill/>
        </p:spPr>
        <p:txBody>
          <a:bodyPr wrap="square" rtlCol="0">
            <a:spAutoFit/>
          </a:bodyPr>
          <a:lstStyle/>
          <a:p>
            <a:r>
              <a:rPr lang="en-IN" sz="4800" b="1" dirty="0"/>
              <a:t>Graphical Representation</a:t>
            </a:r>
          </a:p>
        </p:txBody>
      </p:sp>
      <p:pic>
        <p:nvPicPr>
          <p:cNvPr id="13" name="Picture 12">
            <a:extLst>
              <a:ext uri="{FF2B5EF4-FFF2-40B4-BE49-F238E27FC236}">
                <a16:creationId xmlns:a16="http://schemas.microsoft.com/office/drawing/2014/main" id="{2F3D86D9-3ED7-1230-8E00-F77CEE0326B6}"/>
              </a:ext>
            </a:extLst>
          </p:cNvPr>
          <p:cNvPicPr>
            <a:picLocks noChangeAspect="1"/>
          </p:cNvPicPr>
          <p:nvPr/>
        </p:nvPicPr>
        <p:blipFill>
          <a:blip r:embed="rId4"/>
          <a:stretch>
            <a:fillRect/>
          </a:stretch>
        </p:blipFill>
        <p:spPr>
          <a:xfrm>
            <a:off x="7744338" y="1441615"/>
            <a:ext cx="9448800" cy="4274382"/>
          </a:xfrm>
          <a:prstGeom prst="rect">
            <a:avLst/>
          </a:prstGeom>
        </p:spPr>
      </p:pic>
      <p:sp>
        <p:nvSpPr>
          <p:cNvPr id="14" name="TextBox 13">
            <a:extLst>
              <a:ext uri="{FF2B5EF4-FFF2-40B4-BE49-F238E27FC236}">
                <a16:creationId xmlns:a16="http://schemas.microsoft.com/office/drawing/2014/main" id="{CEE97E26-7ED3-E66C-576E-6767A81C85EA}"/>
              </a:ext>
            </a:extLst>
          </p:cNvPr>
          <p:cNvSpPr txBox="1"/>
          <p:nvPr/>
        </p:nvSpPr>
        <p:spPr>
          <a:xfrm>
            <a:off x="2252347" y="3072757"/>
            <a:ext cx="4191000" cy="646331"/>
          </a:xfrm>
          <a:prstGeom prst="rect">
            <a:avLst/>
          </a:prstGeom>
          <a:noFill/>
        </p:spPr>
        <p:txBody>
          <a:bodyPr wrap="square" rtlCol="0">
            <a:spAutoFit/>
          </a:bodyPr>
          <a:lstStyle/>
          <a:p>
            <a:r>
              <a:rPr lang="en-IN" sz="3600" b="1" dirty="0"/>
              <a:t>Mean Absolute Error</a:t>
            </a:r>
          </a:p>
        </p:txBody>
      </p:sp>
      <p:pic>
        <p:nvPicPr>
          <p:cNvPr id="16" name="Picture 15">
            <a:extLst>
              <a:ext uri="{FF2B5EF4-FFF2-40B4-BE49-F238E27FC236}">
                <a16:creationId xmlns:a16="http://schemas.microsoft.com/office/drawing/2014/main" id="{3EA02433-8DEF-1BDC-4C6F-50E23C622240}"/>
              </a:ext>
            </a:extLst>
          </p:cNvPr>
          <p:cNvPicPr>
            <a:picLocks noChangeAspect="1"/>
          </p:cNvPicPr>
          <p:nvPr/>
        </p:nvPicPr>
        <p:blipFill>
          <a:blip r:embed="rId5"/>
          <a:stretch>
            <a:fillRect/>
          </a:stretch>
        </p:blipFill>
        <p:spPr>
          <a:xfrm>
            <a:off x="911382" y="5697884"/>
            <a:ext cx="8232618" cy="4057224"/>
          </a:xfrm>
          <a:prstGeom prst="rect">
            <a:avLst/>
          </a:prstGeom>
        </p:spPr>
      </p:pic>
      <p:sp>
        <p:nvSpPr>
          <p:cNvPr id="17" name="TextBox 16">
            <a:extLst>
              <a:ext uri="{FF2B5EF4-FFF2-40B4-BE49-F238E27FC236}">
                <a16:creationId xmlns:a16="http://schemas.microsoft.com/office/drawing/2014/main" id="{97158FDD-9292-0912-A212-9019F25604C0}"/>
              </a:ext>
            </a:extLst>
          </p:cNvPr>
          <p:cNvSpPr txBox="1"/>
          <p:nvPr/>
        </p:nvSpPr>
        <p:spPr>
          <a:xfrm>
            <a:off x="11125200" y="7329034"/>
            <a:ext cx="4800600" cy="646331"/>
          </a:xfrm>
          <a:prstGeom prst="rect">
            <a:avLst/>
          </a:prstGeom>
          <a:noFill/>
        </p:spPr>
        <p:txBody>
          <a:bodyPr wrap="square" rtlCol="0">
            <a:spAutoFit/>
          </a:bodyPr>
          <a:lstStyle/>
          <a:p>
            <a:r>
              <a:rPr lang="en-IN" sz="3600" b="1" dirty="0"/>
              <a:t>Root Mean Square Error</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9F9F7"/>
        </a:solidFill>
        <a:effectLst/>
      </p:bgPr>
    </p:bg>
    <p:spTree>
      <p:nvGrpSpPr>
        <p:cNvPr id="1" name=""/>
        <p:cNvGrpSpPr/>
        <p:nvPr/>
      </p:nvGrpSpPr>
      <p:grpSpPr>
        <a:xfrm>
          <a:off x="0" y="0"/>
          <a:ext cx="0" cy="0"/>
          <a:chOff x="0" y="0"/>
          <a:chExt cx="0" cy="0"/>
        </a:xfrm>
      </p:grpSpPr>
      <p:sp>
        <p:nvSpPr>
          <p:cNvPr id="2" name="Freeform 2"/>
          <p:cNvSpPr/>
          <p:nvPr/>
        </p:nvSpPr>
        <p:spPr>
          <a:xfrm flipH="1">
            <a:off x="8372145" y="-688803"/>
            <a:ext cx="12875124" cy="12758078"/>
          </a:xfrm>
          <a:custGeom>
            <a:avLst/>
            <a:gdLst/>
            <a:ahLst/>
            <a:cxnLst/>
            <a:rect l="l" t="t" r="r" b="b"/>
            <a:pathLst>
              <a:path w="12875124" h="12758078">
                <a:moveTo>
                  <a:pt x="12875125" y="0"/>
                </a:moveTo>
                <a:lnTo>
                  <a:pt x="0" y="0"/>
                </a:lnTo>
                <a:lnTo>
                  <a:pt x="0" y="12758077"/>
                </a:lnTo>
                <a:lnTo>
                  <a:pt x="12875125" y="12758077"/>
                </a:lnTo>
                <a:lnTo>
                  <a:pt x="12875125"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981200" y="4301897"/>
            <a:ext cx="1986041" cy="585097"/>
          </a:xfrm>
          <a:prstGeom prst="rect">
            <a:avLst/>
          </a:prstGeom>
        </p:spPr>
        <p:txBody>
          <a:bodyPr wrap="square" lIns="0" tIns="0" rIns="0" bIns="0" rtlCol="0" anchor="t">
            <a:spAutoFit/>
          </a:bodyPr>
          <a:lstStyle/>
          <a:p>
            <a:pPr algn="l">
              <a:lnSpc>
                <a:spcPts val="5040"/>
              </a:lnSpc>
              <a:spcBef>
                <a:spcPct val="0"/>
              </a:spcBef>
            </a:pPr>
            <a:r>
              <a:rPr lang="en-US" sz="3600" dirty="0">
                <a:latin typeface="Arial Nova"/>
                <a:ea typeface="Arial Nova"/>
                <a:cs typeface="Arial Nova"/>
                <a:sym typeface="Arial Nova"/>
              </a:rPr>
              <a:t>R2 Score</a:t>
            </a:r>
          </a:p>
        </p:txBody>
      </p:sp>
      <p:pic>
        <p:nvPicPr>
          <p:cNvPr id="6" name="Picture 5">
            <a:extLst>
              <a:ext uri="{FF2B5EF4-FFF2-40B4-BE49-F238E27FC236}">
                <a16:creationId xmlns:a16="http://schemas.microsoft.com/office/drawing/2014/main" id="{56568841-75F3-FA94-2E4B-D20FA4972EC3}"/>
              </a:ext>
            </a:extLst>
          </p:cNvPr>
          <p:cNvPicPr>
            <a:picLocks noChangeAspect="1"/>
          </p:cNvPicPr>
          <p:nvPr/>
        </p:nvPicPr>
        <p:blipFill>
          <a:blip r:embed="rId4"/>
          <a:stretch>
            <a:fillRect/>
          </a:stretch>
        </p:blipFill>
        <p:spPr>
          <a:xfrm>
            <a:off x="5867400" y="2464247"/>
            <a:ext cx="11201400" cy="484549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5A700-1A9E-FF85-B9C1-2AC941B7B2D5}"/>
              </a:ext>
            </a:extLst>
          </p:cNvPr>
          <p:cNvSpPr>
            <a:spLocks noGrp="1"/>
          </p:cNvSpPr>
          <p:nvPr>
            <p:ph type="title"/>
          </p:nvPr>
        </p:nvSpPr>
        <p:spPr>
          <a:xfrm>
            <a:off x="1219200" y="1028700"/>
            <a:ext cx="6522720" cy="1143000"/>
          </a:xfrm>
        </p:spPr>
        <p:txBody>
          <a:bodyPr>
            <a:normAutofit/>
          </a:bodyPr>
          <a:lstStyle/>
          <a:p>
            <a:pPr algn="l"/>
            <a:r>
              <a:rPr lang="en-IN" sz="5200" b="1" dirty="0"/>
              <a:t>Best Performing Model</a:t>
            </a:r>
          </a:p>
        </p:txBody>
      </p:sp>
      <p:sp>
        <p:nvSpPr>
          <p:cNvPr id="4" name="Freeform 5">
            <a:extLst>
              <a:ext uri="{FF2B5EF4-FFF2-40B4-BE49-F238E27FC236}">
                <a16:creationId xmlns:a16="http://schemas.microsoft.com/office/drawing/2014/main" id="{4F982B39-BC77-B058-478C-09E4D66E6A1F}"/>
              </a:ext>
            </a:extLst>
          </p:cNvPr>
          <p:cNvSpPr/>
          <p:nvPr/>
        </p:nvSpPr>
        <p:spPr>
          <a:xfrm rot="14731031">
            <a:off x="13658655" y="-1230373"/>
            <a:ext cx="19411500" cy="17540937"/>
          </a:xfrm>
          <a:custGeom>
            <a:avLst/>
            <a:gdLst/>
            <a:ahLst/>
            <a:cxnLst/>
            <a:rect l="l" t="t" r="r" b="b"/>
            <a:pathLst>
              <a:path w="19411500" h="17540937">
                <a:moveTo>
                  <a:pt x="0" y="0"/>
                </a:moveTo>
                <a:lnTo>
                  <a:pt x="19411500" y="0"/>
                </a:lnTo>
                <a:lnTo>
                  <a:pt x="19411500" y="17540937"/>
                </a:lnTo>
                <a:lnTo>
                  <a:pt x="0" y="175409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2">
            <a:extLst>
              <a:ext uri="{FF2B5EF4-FFF2-40B4-BE49-F238E27FC236}">
                <a16:creationId xmlns:a16="http://schemas.microsoft.com/office/drawing/2014/main" id="{5028AB6B-F938-6887-42CA-24EDDA0AB25B}"/>
              </a:ext>
            </a:extLst>
          </p:cNvPr>
          <p:cNvSpPr/>
          <p:nvPr/>
        </p:nvSpPr>
        <p:spPr>
          <a:xfrm rot="17082263" flipH="1">
            <a:off x="-5159504" y="-65785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5">
            <a:extLst>
              <a:ext uri="{FF2B5EF4-FFF2-40B4-BE49-F238E27FC236}">
                <a16:creationId xmlns:a16="http://schemas.microsoft.com/office/drawing/2014/main" id="{3790D716-850B-59B4-308B-E9E4563101D9}"/>
              </a:ext>
            </a:extLst>
          </p:cNvPr>
          <p:cNvSpPr txBox="1"/>
          <p:nvPr/>
        </p:nvSpPr>
        <p:spPr>
          <a:xfrm>
            <a:off x="1215452" y="2019300"/>
            <a:ext cx="15011400" cy="4555093"/>
          </a:xfrm>
          <a:prstGeom prst="rect">
            <a:avLst/>
          </a:prstGeom>
          <a:noFill/>
        </p:spPr>
        <p:txBody>
          <a:bodyPr wrap="square" rtlCol="0">
            <a:spAutoFit/>
          </a:bodyPr>
          <a:lstStyle/>
          <a:p>
            <a:pPr algn="just"/>
            <a:r>
              <a:rPr lang="en-IN" sz="3600" dirty="0"/>
              <a:t>Best Performing Model: 1D CNN</a:t>
            </a:r>
          </a:p>
          <a:p>
            <a:pPr algn="just"/>
            <a:endParaRPr lang="en-IN" sz="3800" dirty="0"/>
          </a:p>
          <a:p>
            <a:pPr algn="just">
              <a:buNone/>
            </a:pPr>
            <a:r>
              <a:rPr lang="en-US" sz="3600" b="1" dirty="0"/>
              <a:t>Why it performed best?</a:t>
            </a:r>
          </a:p>
          <a:p>
            <a:pPr marL="914400" lvl="1" indent="-457200" algn="just">
              <a:buFont typeface="Arial" panose="020B0604020202020204" pitchFamily="34" charset="0"/>
              <a:buChar char="•"/>
            </a:pPr>
            <a:r>
              <a:rPr lang="en-US" sz="3600" dirty="0"/>
              <a:t>It captures local trends and interactions between features (like age, BMI, and medical history).</a:t>
            </a:r>
          </a:p>
          <a:p>
            <a:pPr marL="914400" lvl="1" indent="-457200" algn="just">
              <a:buFont typeface="Arial" panose="020B0604020202020204" pitchFamily="34" charset="0"/>
              <a:buChar char="•"/>
            </a:pPr>
            <a:r>
              <a:rPr lang="en-US" sz="3600" dirty="0"/>
              <a:t>Works well for large datasets with structured inputs.</a:t>
            </a:r>
          </a:p>
          <a:p>
            <a:pPr marL="914400" lvl="1" indent="-457200" algn="just">
              <a:buFont typeface="Arial" panose="020B0604020202020204" pitchFamily="34" charset="0"/>
              <a:buChar char="•"/>
            </a:pPr>
            <a:r>
              <a:rPr lang="en-US" sz="3600" dirty="0"/>
              <a:t>Learns complex, hidden relationships automatically without manual feature engineering.</a:t>
            </a:r>
          </a:p>
        </p:txBody>
      </p:sp>
      <p:sp>
        <p:nvSpPr>
          <p:cNvPr id="8" name="TextBox 7">
            <a:extLst>
              <a:ext uri="{FF2B5EF4-FFF2-40B4-BE49-F238E27FC236}">
                <a16:creationId xmlns:a16="http://schemas.microsoft.com/office/drawing/2014/main" id="{75D5AA55-F8B1-B867-6A2C-9757ED2943E4}"/>
              </a:ext>
            </a:extLst>
          </p:cNvPr>
          <p:cNvSpPr txBox="1"/>
          <p:nvPr/>
        </p:nvSpPr>
        <p:spPr>
          <a:xfrm>
            <a:off x="1215452" y="7277100"/>
            <a:ext cx="16154400" cy="1200329"/>
          </a:xfrm>
          <a:prstGeom prst="rect">
            <a:avLst/>
          </a:prstGeom>
          <a:noFill/>
        </p:spPr>
        <p:txBody>
          <a:bodyPr wrap="square" rtlCol="0">
            <a:spAutoFit/>
          </a:bodyPr>
          <a:lstStyle/>
          <a:p>
            <a:r>
              <a:rPr lang="en-IN" sz="3600" b="1" dirty="0"/>
              <a:t>Final Outcome:</a:t>
            </a:r>
            <a:br>
              <a:rPr lang="en-IN" sz="3600" dirty="0"/>
            </a:br>
            <a:r>
              <a:rPr lang="en-US" sz="3600" dirty="0"/>
              <a:t>1D CNN gave the highest accuracy and lowest error in predicting insurance premiums.</a:t>
            </a:r>
            <a:endParaRPr lang="en-IN" sz="3600" dirty="0"/>
          </a:p>
        </p:txBody>
      </p:sp>
    </p:spTree>
    <p:extLst>
      <p:ext uri="{BB962C8B-B14F-4D97-AF65-F5344CB8AC3E}">
        <p14:creationId xmlns:p14="http://schemas.microsoft.com/office/powerpoint/2010/main" val="19731234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67D85-BF7D-0EFD-1FD5-671A3B8BB081}"/>
              </a:ext>
            </a:extLst>
          </p:cNvPr>
          <p:cNvSpPr>
            <a:spLocks noGrp="1"/>
          </p:cNvSpPr>
          <p:nvPr>
            <p:ph type="title"/>
          </p:nvPr>
        </p:nvSpPr>
        <p:spPr>
          <a:xfrm>
            <a:off x="4648200" y="4026310"/>
            <a:ext cx="8229600" cy="1143000"/>
          </a:xfrm>
        </p:spPr>
        <p:txBody>
          <a:bodyPr>
            <a:normAutofit/>
          </a:bodyPr>
          <a:lstStyle/>
          <a:p>
            <a:r>
              <a:rPr lang="en-IN" sz="6800" b="1" dirty="0"/>
              <a:t>Thank You</a:t>
            </a:r>
          </a:p>
        </p:txBody>
      </p:sp>
      <p:sp>
        <p:nvSpPr>
          <p:cNvPr id="3" name="Freeform 5">
            <a:extLst>
              <a:ext uri="{FF2B5EF4-FFF2-40B4-BE49-F238E27FC236}">
                <a16:creationId xmlns:a16="http://schemas.microsoft.com/office/drawing/2014/main" id="{467A0AA3-05A6-7118-6446-1EC26BF3332E}"/>
              </a:ext>
            </a:extLst>
          </p:cNvPr>
          <p:cNvSpPr/>
          <p:nvPr/>
        </p:nvSpPr>
        <p:spPr>
          <a:xfrm rot="14426899">
            <a:off x="13209937" y="-2057216"/>
            <a:ext cx="19411500" cy="17540937"/>
          </a:xfrm>
          <a:custGeom>
            <a:avLst/>
            <a:gdLst/>
            <a:ahLst/>
            <a:cxnLst/>
            <a:rect l="l" t="t" r="r" b="b"/>
            <a:pathLst>
              <a:path w="19411500" h="17540937">
                <a:moveTo>
                  <a:pt x="0" y="0"/>
                </a:moveTo>
                <a:lnTo>
                  <a:pt x="19411500" y="0"/>
                </a:lnTo>
                <a:lnTo>
                  <a:pt x="19411500" y="17540937"/>
                </a:lnTo>
                <a:lnTo>
                  <a:pt x="0" y="175409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2">
            <a:extLst>
              <a:ext uri="{FF2B5EF4-FFF2-40B4-BE49-F238E27FC236}">
                <a16:creationId xmlns:a16="http://schemas.microsoft.com/office/drawing/2014/main" id="{39A73BCE-2B3E-0287-6602-4F5F3BC9B475}"/>
              </a:ext>
            </a:extLst>
          </p:cNvPr>
          <p:cNvSpPr/>
          <p:nvPr/>
        </p:nvSpPr>
        <p:spPr>
          <a:xfrm rot="16200000" flipH="1">
            <a:off x="-6910437" y="-121731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6">
            <a:extLst>
              <a:ext uri="{FF2B5EF4-FFF2-40B4-BE49-F238E27FC236}">
                <a16:creationId xmlns:a16="http://schemas.microsoft.com/office/drawing/2014/main" id="{D9F00662-F731-529D-9364-CD1B6AB4AE51}"/>
              </a:ext>
            </a:extLst>
          </p:cNvPr>
          <p:cNvSpPr/>
          <p:nvPr/>
        </p:nvSpPr>
        <p:spPr>
          <a:xfrm rot="9748881">
            <a:off x="-1211780" y="7036414"/>
            <a:ext cx="19411500" cy="17540937"/>
          </a:xfrm>
          <a:custGeom>
            <a:avLst/>
            <a:gdLst/>
            <a:ahLst/>
            <a:cxnLst/>
            <a:rect l="l" t="t" r="r" b="b"/>
            <a:pathLst>
              <a:path w="19411500" h="17540937">
                <a:moveTo>
                  <a:pt x="0" y="0"/>
                </a:moveTo>
                <a:lnTo>
                  <a:pt x="19411501" y="0"/>
                </a:lnTo>
                <a:lnTo>
                  <a:pt x="19411501" y="17540938"/>
                </a:lnTo>
                <a:lnTo>
                  <a:pt x="0" y="175409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4">
            <a:extLst>
              <a:ext uri="{FF2B5EF4-FFF2-40B4-BE49-F238E27FC236}">
                <a16:creationId xmlns:a16="http://schemas.microsoft.com/office/drawing/2014/main" id="{59EACDC6-42F2-3D06-CFF9-A84C5E4DC3E8}"/>
              </a:ext>
            </a:extLst>
          </p:cNvPr>
          <p:cNvSpPr/>
          <p:nvPr/>
        </p:nvSpPr>
        <p:spPr>
          <a:xfrm rot="11569672">
            <a:off x="-1407652" y="-14879127"/>
            <a:ext cx="19411500" cy="17540937"/>
          </a:xfrm>
          <a:custGeom>
            <a:avLst/>
            <a:gdLst/>
            <a:ahLst/>
            <a:cxnLst/>
            <a:rect l="l" t="t" r="r" b="b"/>
            <a:pathLst>
              <a:path w="19411500" h="17540937">
                <a:moveTo>
                  <a:pt x="0" y="0"/>
                </a:moveTo>
                <a:lnTo>
                  <a:pt x="19411500" y="0"/>
                </a:lnTo>
                <a:lnTo>
                  <a:pt x="19411500" y="17540937"/>
                </a:lnTo>
                <a:lnTo>
                  <a:pt x="0" y="175409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extLst>
      <p:ext uri="{BB962C8B-B14F-4D97-AF65-F5344CB8AC3E}">
        <p14:creationId xmlns:p14="http://schemas.microsoft.com/office/powerpoint/2010/main" val="439390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9F9F7"/>
        </a:solidFill>
        <a:effectLst/>
      </p:bgPr>
    </p:bg>
    <p:spTree>
      <p:nvGrpSpPr>
        <p:cNvPr id="1" name=""/>
        <p:cNvGrpSpPr/>
        <p:nvPr/>
      </p:nvGrpSpPr>
      <p:grpSpPr>
        <a:xfrm>
          <a:off x="0" y="0"/>
          <a:ext cx="0" cy="0"/>
          <a:chOff x="0" y="0"/>
          <a:chExt cx="0" cy="0"/>
        </a:xfrm>
      </p:grpSpPr>
      <p:sp>
        <p:nvSpPr>
          <p:cNvPr id="4" name="Freeform 4"/>
          <p:cNvSpPr/>
          <p:nvPr/>
        </p:nvSpPr>
        <p:spPr>
          <a:xfrm rot="1110565" flipH="1">
            <a:off x="-5159504" y="-67690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1595437" y="1094565"/>
            <a:ext cx="5414756" cy="815031"/>
          </a:xfrm>
          <a:prstGeom prst="rect">
            <a:avLst/>
          </a:prstGeom>
        </p:spPr>
        <p:txBody>
          <a:bodyPr wrap="square" lIns="0" tIns="0" rIns="0" bIns="0" rtlCol="0" anchor="t">
            <a:spAutoFit/>
          </a:bodyPr>
          <a:lstStyle/>
          <a:p>
            <a:pPr algn="l">
              <a:lnSpc>
                <a:spcPts val="6719"/>
              </a:lnSpc>
              <a:spcBef>
                <a:spcPct val="0"/>
              </a:spcBef>
            </a:pPr>
            <a:r>
              <a:rPr lang="en-US" sz="5200" b="1" dirty="0"/>
              <a:t>Problem Statement</a:t>
            </a:r>
            <a:endParaRPr lang="en-US" sz="5200" b="1" dirty="0">
              <a:solidFill>
                <a:srgbClr val="014745"/>
              </a:solidFill>
              <a:latin typeface="Arial Nova Bold"/>
              <a:ea typeface="Arial Nova Bold"/>
              <a:cs typeface="Arial Nova Bold"/>
              <a:sym typeface="Arial Nova Bold"/>
            </a:endParaRPr>
          </a:p>
        </p:txBody>
      </p:sp>
      <p:sp>
        <p:nvSpPr>
          <p:cNvPr id="18" name="TextBox 18"/>
          <p:cNvSpPr txBox="1"/>
          <p:nvPr/>
        </p:nvSpPr>
        <p:spPr>
          <a:xfrm>
            <a:off x="1595436" y="2444260"/>
            <a:ext cx="15473363" cy="3447098"/>
          </a:xfrm>
          <a:prstGeom prst="rect">
            <a:avLst/>
          </a:prstGeom>
        </p:spPr>
        <p:txBody>
          <a:bodyPr wrap="square" lIns="0" tIns="0" rIns="0" bIns="0" rtlCol="0" anchor="t">
            <a:spAutoFit/>
          </a:bodyPr>
          <a:lstStyle/>
          <a:p>
            <a:pPr algn="just"/>
            <a:r>
              <a:rPr lang="en-US" sz="3200" dirty="0"/>
              <a:t>In the rapidly evolving insurance industry, accurately predicting health and life insurance costs has become a critical challenge. Traditional methods often fail to capture the complex relationships between customer demographics, medical history, lifestyle habits, and risk factors. This leads to inaccurate premium pricing, increased fraud risk, and poor customer experience. The goal is to leverage predictive analytics and machine learning techniques to build a robust model that can estimate insurance charges more precisely, enabling insurance companies to make data-driven decisions and offer personalized, fair, and profitable policies.</a:t>
            </a:r>
          </a:p>
        </p:txBody>
      </p:sp>
      <p:sp>
        <p:nvSpPr>
          <p:cNvPr id="20" name="Freeform 4">
            <a:extLst>
              <a:ext uri="{FF2B5EF4-FFF2-40B4-BE49-F238E27FC236}">
                <a16:creationId xmlns:a16="http://schemas.microsoft.com/office/drawing/2014/main" id="{1B2DC39A-62BA-4899-6FD0-1CED2F75BFE9}"/>
              </a:ext>
            </a:extLst>
          </p:cNvPr>
          <p:cNvSpPr/>
          <p:nvPr/>
        </p:nvSpPr>
        <p:spPr>
          <a:xfrm rot="1110565" flipH="1">
            <a:off x="13504732" y="4940065"/>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989D5F-B786-FFB9-3AEE-A3DC6FC4AA01}"/>
            </a:ext>
          </a:extLst>
        </p:cNvPr>
        <p:cNvGrpSpPr/>
        <p:nvPr/>
      </p:nvGrpSpPr>
      <p:grpSpPr>
        <a:xfrm>
          <a:off x="0" y="0"/>
          <a:ext cx="0" cy="0"/>
          <a:chOff x="0" y="0"/>
          <a:chExt cx="0" cy="0"/>
        </a:xfrm>
      </p:grpSpPr>
      <p:sp>
        <p:nvSpPr>
          <p:cNvPr id="4" name="Freeform 4">
            <a:extLst>
              <a:ext uri="{FF2B5EF4-FFF2-40B4-BE49-F238E27FC236}">
                <a16:creationId xmlns:a16="http://schemas.microsoft.com/office/drawing/2014/main" id="{090A7DA4-3BE6-5BCF-AB95-49B66995AC36}"/>
              </a:ext>
            </a:extLst>
          </p:cNvPr>
          <p:cNvSpPr/>
          <p:nvPr/>
        </p:nvSpPr>
        <p:spPr>
          <a:xfrm rot="1110565" flipH="1">
            <a:off x="-5159504" y="-67690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a:extLst>
              <a:ext uri="{FF2B5EF4-FFF2-40B4-BE49-F238E27FC236}">
                <a16:creationId xmlns:a16="http://schemas.microsoft.com/office/drawing/2014/main" id="{5D6D3078-BE5A-993B-B4DE-660883B90DFD}"/>
              </a:ext>
            </a:extLst>
          </p:cNvPr>
          <p:cNvSpPr txBox="1"/>
          <p:nvPr/>
        </p:nvSpPr>
        <p:spPr>
          <a:xfrm>
            <a:off x="1595437" y="1094565"/>
            <a:ext cx="2671763" cy="815031"/>
          </a:xfrm>
          <a:prstGeom prst="rect">
            <a:avLst/>
          </a:prstGeom>
        </p:spPr>
        <p:txBody>
          <a:bodyPr wrap="square" lIns="0" tIns="0" rIns="0" bIns="0" rtlCol="0" anchor="t">
            <a:spAutoFit/>
          </a:bodyPr>
          <a:lstStyle/>
          <a:p>
            <a:pPr algn="l">
              <a:lnSpc>
                <a:spcPts val="6719"/>
              </a:lnSpc>
              <a:spcBef>
                <a:spcPct val="0"/>
              </a:spcBef>
            </a:pPr>
            <a:r>
              <a:rPr lang="en-IN" sz="5200" b="1" dirty="0"/>
              <a:t>Objective </a:t>
            </a:r>
            <a:endParaRPr lang="en-US" sz="5200" b="1" dirty="0">
              <a:solidFill>
                <a:srgbClr val="014745"/>
              </a:solidFill>
              <a:latin typeface="Arial Nova Bold"/>
              <a:ea typeface="Arial Nova Bold"/>
              <a:cs typeface="Arial Nova Bold"/>
              <a:sym typeface="Arial Nova Bold"/>
            </a:endParaRPr>
          </a:p>
        </p:txBody>
      </p:sp>
      <p:sp>
        <p:nvSpPr>
          <p:cNvPr id="18" name="TextBox 18">
            <a:extLst>
              <a:ext uri="{FF2B5EF4-FFF2-40B4-BE49-F238E27FC236}">
                <a16:creationId xmlns:a16="http://schemas.microsoft.com/office/drawing/2014/main" id="{D765F005-2BA3-6501-1C87-FAE78A81B4BB}"/>
              </a:ext>
            </a:extLst>
          </p:cNvPr>
          <p:cNvSpPr txBox="1"/>
          <p:nvPr/>
        </p:nvSpPr>
        <p:spPr>
          <a:xfrm>
            <a:off x="1595436" y="2444260"/>
            <a:ext cx="15473363" cy="2462213"/>
          </a:xfrm>
          <a:prstGeom prst="rect">
            <a:avLst/>
          </a:prstGeom>
        </p:spPr>
        <p:txBody>
          <a:bodyPr wrap="square" lIns="0" tIns="0" rIns="0" bIns="0" rtlCol="0" anchor="t">
            <a:spAutoFit/>
          </a:bodyPr>
          <a:lstStyle/>
          <a:p>
            <a:pPr algn="just">
              <a:buNone/>
            </a:pPr>
            <a:r>
              <a:rPr lang="en-US" sz="3200" dirty="0"/>
              <a:t>The main goal of our project is to build a smart system that can predict health insurance premiums for individuals using machine learning.</a:t>
            </a:r>
          </a:p>
          <a:p>
            <a:pPr algn="just">
              <a:buNone/>
            </a:pPr>
            <a:endParaRPr lang="en-US" sz="3200" dirty="0"/>
          </a:p>
          <a:p>
            <a:pPr algn="just"/>
            <a:r>
              <a:rPr lang="en-US" sz="3200" dirty="0"/>
              <a:t>This can help insurance companies make better decisions while giving customers a clear idea of what affects their premiums — like age, smoking habits, income, and health conditions.</a:t>
            </a:r>
          </a:p>
        </p:txBody>
      </p:sp>
      <p:sp>
        <p:nvSpPr>
          <p:cNvPr id="20" name="Freeform 4">
            <a:extLst>
              <a:ext uri="{FF2B5EF4-FFF2-40B4-BE49-F238E27FC236}">
                <a16:creationId xmlns:a16="http://schemas.microsoft.com/office/drawing/2014/main" id="{0D907273-C462-4DFE-D39F-39C9CB2F94B0}"/>
              </a:ext>
            </a:extLst>
          </p:cNvPr>
          <p:cNvSpPr/>
          <p:nvPr/>
        </p:nvSpPr>
        <p:spPr>
          <a:xfrm rot="1110565" flipH="1">
            <a:off x="13504732" y="4940065"/>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Tree>
    <p:extLst>
      <p:ext uri="{BB962C8B-B14F-4D97-AF65-F5344CB8AC3E}">
        <p14:creationId xmlns:p14="http://schemas.microsoft.com/office/powerpoint/2010/main" val="21794127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9F9F7"/>
        </a:solidFill>
        <a:effectLst/>
      </p:bgPr>
    </p:bg>
    <p:spTree>
      <p:nvGrpSpPr>
        <p:cNvPr id="1" name=""/>
        <p:cNvGrpSpPr/>
        <p:nvPr/>
      </p:nvGrpSpPr>
      <p:grpSpPr>
        <a:xfrm>
          <a:off x="0" y="0"/>
          <a:ext cx="0" cy="0"/>
          <a:chOff x="0" y="0"/>
          <a:chExt cx="0" cy="0"/>
        </a:xfrm>
      </p:grpSpPr>
      <p:sp>
        <p:nvSpPr>
          <p:cNvPr id="3" name="Freeform 3"/>
          <p:cNvSpPr/>
          <p:nvPr/>
        </p:nvSpPr>
        <p:spPr>
          <a:xfrm rot="-4517737" flipH="1">
            <a:off x="-2550434" y="-3035773"/>
            <a:ext cx="4407571" cy="5374340"/>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rot="639214" flipH="1">
            <a:off x="12671849" y="6597052"/>
            <a:ext cx="10319008" cy="9324631"/>
          </a:xfrm>
          <a:custGeom>
            <a:avLst/>
            <a:gdLst/>
            <a:ahLst/>
            <a:cxnLst/>
            <a:rect l="l" t="t" r="r" b="b"/>
            <a:pathLst>
              <a:path w="10319008" h="9324631">
                <a:moveTo>
                  <a:pt x="10319007" y="0"/>
                </a:moveTo>
                <a:lnTo>
                  <a:pt x="0" y="0"/>
                </a:lnTo>
                <a:lnTo>
                  <a:pt x="0" y="9324630"/>
                </a:lnTo>
                <a:lnTo>
                  <a:pt x="10319007" y="9324630"/>
                </a:lnTo>
                <a:lnTo>
                  <a:pt x="10319007"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2">
            <a:extLst>
              <a:ext uri="{FF2B5EF4-FFF2-40B4-BE49-F238E27FC236}">
                <a16:creationId xmlns:a16="http://schemas.microsoft.com/office/drawing/2014/main" id="{3A0C35F1-95B5-C180-F48B-C9157C1366B0}"/>
              </a:ext>
            </a:extLst>
          </p:cNvPr>
          <p:cNvSpPr txBox="1"/>
          <p:nvPr/>
        </p:nvSpPr>
        <p:spPr>
          <a:xfrm>
            <a:off x="1322655" y="1549502"/>
            <a:ext cx="15642982" cy="3200876"/>
          </a:xfrm>
          <a:prstGeom prst="rect">
            <a:avLst/>
          </a:prstGeom>
        </p:spPr>
        <p:txBody>
          <a:bodyPr wrap="square" lIns="0" tIns="0" rIns="0" bIns="0" rtlCol="0" anchor="t">
            <a:spAutoFit/>
          </a:bodyPr>
          <a:lstStyle/>
          <a:p>
            <a:pPr algn="just"/>
            <a:r>
              <a:rPr lang="en-US" sz="3200" dirty="0"/>
              <a:t>Our dataset is focused on understanding and predicting health insurance premiums in the United States. It contains information about a large number of individuals who have health insurance. The data includes different personal and lifestyle-related details that can affect how much a person pays for their insurance.</a:t>
            </a:r>
          </a:p>
          <a:p>
            <a:pPr algn="just"/>
            <a:endParaRPr lang="en-US" sz="1600" dirty="0"/>
          </a:p>
          <a:p>
            <a:pPr algn="just"/>
            <a:r>
              <a:rPr lang="en-US" sz="3200" dirty="0"/>
              <a:t>The dataset is synthetically generated with 1 million entries using a script which represents the actual population of insured people in the US.</a:t>
            </a:r>
          </a:p>
        </p:txBody>
      </p:sp>
      <p:sp>
        <p:nvSpPr>
          <p:cNvPr id="8" name="TextBox 5">
            <a:extLst>
              <a:ext uri="{FF2B5EF4-FFF2-40B4-BE49-F238E27FC236}">
                <a16:creationId xmlns:a16="http://schemas.microsoft.com/office/drawing/2014/main" id="{1CAFF784-8B91-1768-4AAC-39B841169707}"/>
              </a:ext>
            </a:extLst>
          </p:cNvPr>
          <p:cNvSpPr txBox="1"/>
          <p:nvPr/>
        </p:nvSpPr>
        <p:spPr>
          <a:xfrm>
            <a:off x="1322655" y="734471"/>
            <a:ext cx="5414756" cy="815031"/>
          </a:xfrm>
          <a:prstGeom prst="rect">
            <a:avLst/>
          </a:prstGeom>
        </p:spPr>
        <p:txBody>
          <a:bodyPr wrap="square" lIns="0" tIns="0" rIns="0" bIns="0" rtlCol="0" anchor="t">
            <a:spAutoFit/>
          </a:bodyPr>
          <a:lstStyle/>
          <a:p>
            <a:pPr algn="l">
              <a:lnSpc>
                <a:spcPts val="6719"/>
              </a:lnSpc>
              <a:spcBef>
                <a:spcPct val="0"/>
              </a:spcBef>
            </a:pPr>
            <a:r>
              <a:rPr lang="en-US" sz="5200" b="1" dirty="0"/>
              <a:t>Dataset Overview</a:t>
            </a:r>
            <a:endParaRPr lang="en-US" sz="5200" b="1" dirty="0">
              <a:solidFill>
                <a:srgbClr val="014745"/>
              </a:solidFill>
              <a:latin typeface="Arial Nova Bold"/>
              <a:ea typeface="Arial Nova Bold"/>
              <a:cs typeface="Arial Nova Bold"/>
              <a:sym typeface="Arial Nova Bold"/>
            </a:endParaRPr>
          </a:p>
        </p:txBody>
      </p:sp>
      <p:sp>
        <p:nvSpPr>
          <p:cNvPr id="12" name="TextBox 4">
            <a:extLst>
              <a:ext uri="{FF2B5EF4-FFF2-40B4-BE49-F238E27FC236}">
                <a16:creationId xmlns:a16="http://schemas.microsoft.com/office/drawing/2014/main" id="{2D3AB1A3-B569-09CB-AD7F-5FA393126369}"/>
              </a:ext>
            </a:extLst>
          </p:cNvPr>
          <p:cNvSpPr txBox="1"/>
          <p:nvPr/>
        </p:nvSpPr>
        <p:spPr>
          <a:xfrm>
            <a:off x="1307415" y="5042830"/>
            <a:ext cx="5052646" cy="806888"/>
          </a:xfrm>
          <a:prstGeom prst="rect">
            <a:avLst/>
          </a:prstGeom>
        </p:spPr>
        <p:txBody>
          <a:bodyPr wrap="square" lIns="0" tIns="0" rIns="0" bIns="0" rtlCol="0" anchor="t">
            <a:spAutoFit/>
          </a:bodyPr>
          <a:lstStyle/>
          <a:p>
            <a:pPr algn="l">
              <a:lnSpc>
                <a:spcPts val="6719"/>
              </a:lnSpc>
              <a:spcBef>
                <a:spcPct val="0"/>
              </a:spcBef>
            </a:pPr>
            <a:r>
              <a:rPr lang="en-US" sz="4800" b="1" dirty="0">
                <a:latin typeface="+mj-lt"/>
                <a:ea typeface="Arial Nova Bold"/>
                <a:cs typeface="Arial Nova Bold"/>
                <a:sym typeface="Arial Nova Bold"/>
              </a:rPr>
              <a:t>Dataset Features</a:t>
            </a:r>
          </a:p>
        </p:txBody>
      </p:sp>
      <p:graphicFrame>
        <p:nvGraphicFramePr>
          <p:cNvPr id="13" name="Diagram 12">
            <a:extLst>
              <a:ext uri="{FF2B5EF4-FFF2-40B4-BE49-F238E27FC236}">
                <a16:creationId xmlns:a16="http://schemas.microsoft.com/office/drawing/2014/main" id="{800E9655-9051-A935-9C1E-E7C1794C66CA}"/>
              </a:ext>
            </a:extLst>
          </p:cNvPr>
          <p:cNvGraphicFramePr/>
          <p:nvPr>
            <p:extLst>
              <p:ext uri="{D42A27DB-BD31-4B8C-83A1-F6EECF244321}">
                <p14:modId xmlns:p14="http://schemas.microsoft.com/office/powerpoint/2010/main" val="2929083973"/>
              </p:ext>
            </p:extLst>
          </p:nvPr>
        </p:nvGraphicFramePr>
        <p:xfrm>
          <a:off x="5562600" y="5894929"/>
          <a:ext cx="5638800" cy="36576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9F9F7"/>
        </a:solidFill>
        <a:effectLst/>
      </p:bgPr>
    </p:bg>
    <p:spTree>
      <p:nvGrpSpPr>
        <p:cNvPr id="1" name=""/>
        <p:cNvGrpSpPr/>
        <p:nvPr/>
      </p:nvGrpSpPr>
      <p:grpSpPr>
        <a:xfrm>
          <a:off x="0" y="0"/>
          <a:ext cx="0" cy="0"/>
          <a:chOff x="0" y="0"/>
          <a:chExt cx="0" cy="0"/>
        </a:xfrm>
      </p:grpSpPr>
      <p:sp>
        <p:nvSpPr>
          <p:cNvPr id="2" name="Freeform 2"/>
          <p:cNvSpPr/>
          <p:nvPr/>
        </p:nvSpPr>
        <p:spPr>
          <a:xfrm rot="-4517737" flipH="1">
            <a:off x="-3078824" y="-2721326"/>
            <a:ext cx="5095426" cy="5442654"/>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5" name="Group 24">
            <a:extLst>
              <a:ext uri="{FF2B5EF4-FFF2-40B4-BE49-F238E27FC236}">
                <a16:creationId xmlns:a16="http://schemas.microsoft.com/office/drawing/2014/main" id="{F19DE643-FB97-0980-1513-B856C52BDD61}"/>
              </a:ext>
            </a:extLst>
          </p:cNvPr>
          <p:cNvGrpSpPr/>
          <p:nvPr/>
        </p:nvGrpSpPr>
        <p:grpSpPr>
          <a:xfrm>
            <a:off x="6172200" y="4076700"/>
            <a:ext cx="6477000" cy="1809373"/>
            <a:chOff x="0" y="1806080"/>
            <a:chExt cx="12192000" cy="1198080"/>
          </a:xfrm>
        </p:grpSpPr>
        <p:sp>
          <p:nvSpPr>
            <p:cNvPr id="26" name="Rectangle: Rounded Corners 25">
              <a:extLst>
                <a:ext uri="{FF2B5EF4-FFF2-40B4-BE49-F238E27FC236}">
                  <a16:creationId xmlns:a16="http://schemas.microsoft.com/office/drawing/2014/main" id="{81BE7C8F-6FE8-6C23-8577-7A7A2ABA365D}"/>
                </a:ext>
              </a:extLst>
            </p:cNvPr>
            <p:cNvSpPr/>
            <p:nvPr/>
          </p:nvSpPr>
          <p:spPr>
            <a:xfrm>
              <a:off x="0" y="1806080"/>
              <a:ext cx="12192000" cy="11980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7" name="Rectangle: Rounded Corners 4">
              <a:extLst>
                <a:ext uri="{FF2B5EF4-FFF2-40B4-BE49-F238E27FC236}">
                  <a16:creationId xmlns:a16="http://schemas.microsoft.com/office/drawing/2014/main" id="{93FF20E2-D3FB-8DB0-F395-7E1331AE5962}"/>
                </a:ext>
              </a:extLst>
            </p:cNvPr>
            <p:cNvSpPr txBox="1"/>
            <p:nvPr/>
          </p:nvSpPr>
          <p:spPr>
            <a:xfrm>
              <a:off x="58485" y="1864565"/>
              <a:ext cx="12075030" cy="10811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IN" sz="4200" b="1" dirty="0"/>
                <a:t>Categorical Features</a:t>
              </a:r>
              <a:endParaRPr lang="en-IN" sz="4200" b="1" kern="1200" dirty="0"/>
            </a:p>
          </p:txBody>
        </p:sp>
      </p:grpSp>
      <p:grpSp>
        <p:nvGrpSpPr>
          <p:cNvPr id="37" name="Group 36">
            <a:extLst>
              <a:ext uri="{FF2B5EF4-FFF2-40B4-BE49-F238E27FC236}">
                <a16:creationId xmlns:a16="http://schemas.microsoft.com/office/drawing/2014/main" id="{13B36BFD-6F0E-68A3-6BEC-3FF0FEB9B9F4}"/>
              </a:ext>
            </a:extLst>
          </p:cNvPr>
          <p:cNvGrpSpPr/>
          <p:nvPr/>
        </p:nvGrpSpPr>
        <p:grpSpPr>
          <a:xfrm>
            <a:off x="1087578" y="1805329"/>
            <a:ext cx="3764512" cy="840587"/>
            <a:chOff x="0" y="1806080"/>
            <a:chExt cx="12286511" cy="1198080"/>
          </a:xfrm>
        </p:grpSpPr>
        <p:sp>
          <p:nvSpPr>
            <p:cNvPr id="38" name="Rectangle: Rounded Corners 37">
              <a:extLst>
                <a:ext uri="{FF2B5EF4-FFF2-40B4-BE49-F238E27FC236}">
                  <a16:creationId xmlns:a16="http://schemas.microsoft.com/office/drawing/2014/main" id="{43221805-3DB8-1CDF-23FA-212274E904E8}"/>
                </a:ext>
              </a:extLst>
            </p:cNvPr>
            <p:cNvSpPr/>
            <p:nvPr/>
          </p:nvSpPr>
          <p:spPr>
            <a:xfrm>
              <a:off x="0" y="1806080"/>
              <a:ext cx="12192000" cy="11980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9" name="Rectangle: Rounded Corners 4">
              <a:extLst>
                <a:ext uri="{FF2B5EF4-FFF2-40B4-BE49-F238E27FC236}">
                  <a16:creationId xmlns:a16="http://schemas.microsoft.com/office/drawing/2014/main" id="{58EB3448-867F-EC5D-4ADF-3C3D2BC16A27}"/>
                </a:ext>
              </a:extLst>
            </p:cNvPr>
            <p:cNvSpPr txBox="1"/>
            <p:nvPr/>
          </p:nvSpPr>
          <p:spPr>
            <a:xfrm>
              <a:off x="211482" y="1807338"/>
              <a:ext cx="12075029" cy="108111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IN" sz="3600" kern="1200" dirty="0"/>
                <a:t>Gender</a:t>
              </a:r>
            </a:p>
          </p:txBody>
        </p:sp>
      </p:grpSp>
      <p:grpSp>
        <p:nvGrpSpPr>
          <p:cNvPr id="53" name="Group 52">
            <a:extLst>
              <a:ext uri="{FF2B5EF4-FFF2-40B4-BE49-F238E27FC236}">
                <a16:creationId xmlns:a16="http://schemas.microsoft.com/office/drawing/2014/main" id="{6D4B33F3-8738-69A5-498C-BF04703E696F}"/>
              </a:ext>
            </a:extLst>
          </p:cNvPr>
          <p:cNvGrpSpPr/>
          <p:nvPr/>
        </p:nvGrpSpPr>
        <p:grpSpPr>
          <a:xfrm>
            <a:off x="13415554" y="1751268"/>
            <a:ext cx="3735554" cy="942365"/>
            <a:chOff x="0" y="1806080"/>
            <a:chExt cx="12286511" cy="1198080"/>
          </a:xfrm>
        </p:grpSpPr>
        <p:sp>
          <p:nvSpPr>
            <p:cNvPr id="54" name="Rectangle: Rounded Corners 53">
              <a:extLst>
                <a:ext uri="{FF2B5EF4-FFF2-40B4-BE49-F238E27FC236}">
                  <a16:creationId xmlns:a16="http://schemas.microsoft.com/office/drawing/2014/main" id="{1C7B2DA2-534A-23C2-BEB7-8EC01B64F019}"/>
                </a:ext>
              </a:extLst>
            </p:cNvPr>
            <p:cNvSpPr/>
            <p:nvPr/>
          </p:nvSpPr>
          <p:spPr>
            <a:xfrm>
              <a:off x="0" y="1806080"/>
              <a:ext cx="12192000" cy="11980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5" name="Rectangle: Rounded Corners 4">
              <a:extLst>
                <a:ext uri="{FF2B5EF4-FFF2-40B4-BE49-F238E27FC236}">
                  <a16:creationId xmlns:a16="http://schemas.microsoft.com/office/drawing/2014/main" id="{0E7DC12E-9A65-FDBD-A621-491CA249DBED}"/>
                </a:ext>
              </a:extLst>
            </p:cNvPr>
            <p:cNvSpPr txBox="1"/>
            <p:nvPr/>
          </p:nvSpPr>
          <p:spPr>
            <a:xfrm>
              <a:off x="211482" y="1807338"/>
              <a:ext cx="12075029" cy="108111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IN" sz="3600" dirty="0"/>
                <a:t>Region</a:t>
              </a:r>
              <a:endParaRPr lang="en-IN" sz="3600" kern="1200" dirty="0"/>
            </a:p>
          </p:txBody>
        </p:sp>
      </p:grpSp>
      <p:grpSp>
        <p:nvGrpSpPr>
          <p:cNvPr id="56" name="Group 55">
            <a:extLst>
              <a:ext uri="{FF2B5EF4-FFF2-40B4-BE49-F238E27FC236}">
                <a16:creationId xmlns:a16="http://schemas.microsoft.com/office/drawing/2014/main" id="{F71963CB-6363-A4EB-2243-EAB59BD18870}"/>
              </a:ext>
            </a:extLst>
          </p:cNvPr>
          <p:cNvGrpSpPr/>
          <p:nvPr/>
        </p:nvGrpSpPr>
        <p:grpSpPr>
          <a:xfrm>
            <a:off x="7410627" y="1817042"/>
            <a:ext cx="3460547" cy="876592"/>
            <a:chOff x="0" y="1806080"/>
            <a:chExt cx="12192001" cy="1198080"/>
          </a:xfrm>
        </p:grpSpPr>
        <p:sp>
          <p:nvSpPr>
            <p:cNvPr id="57" name="Rectangle: Rounded Corners 56">
              <a:extLst>
                <a:ext uri="{FF2B5EF4-FFF2-40B4-BE49-F238E27FC236}">
                  <a16:creationId xmlns:a16="http://schemas.microsoft.com/office/drawing/2014/main" id="{40A97165-AF9F-8A44-BBAB-B254E06F80B3}"/>
                </a:ext>
              </a:extLst>
            </p:cNvPr>
            <p:cNvSpPr/>
            <p:nvPr/>
          </p:nvSpPr>
          <p:spPr>
            <a:xfrm>
              <a:off x="0" y="1806080"/>
              <a:ext cx="12192000" cy="11980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8" name="Rectangle: Rounded Corners 4">
              <a:extLst>
                <a:ext uri="{FF2B5EF4-FFF2-40B4-BE49-F238E27FC236}">
                  <a16:creationId xmlns:a16="http://schemas.microsoft.com/office/drawing/2014/main" id="{31D4B88E-3C37-2903-4596-5A50C1869F2D}"/>
                </a:ext>
              </a:extLst>
            </p:cNvPr>
            <p:cNvSpPr txBox="1"/>
            <p:nvPr/>
          </p:nvSpPr>
          <p:spPr>
            <a:xfrm>
              <a:off x="116972" y="1857831"/>
              <a:ext cx="12075029" cy="108111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IN" sz="3600" dirty="0"/>
                <a:t>Smoker</a:t>
              </a:r>
              <a:endParaRPr lang="en-IN" sz="3600" kern="1200" dirty="0"/>
            </a:p>
          </p:txBody>
        </p:sp>
      </p:grpSp>
      <p:grpSp>
        <p:nvGrpSpPr>
          <p:cNvPr id="59" name="Group 58">
            <a:extLst>
              <a:ext uri="{FF2B5EF4-FFF2-40B4-BE49-F238E27FC236}">
                <a16:creationId xmlns:a16="http://schemas.microsoft.com/office/drawing/2014/main" id="{75C3196D-8EBF-1FEF-D099-9163D3D04AEA}"/>
              </a:ext>
            </a:extLst>
          </p:cNvPr>
          <p:cNvGrpSpPr/>
          <p:nvPr/>
        </p:nvGrpSpPr>
        <p:grpSpPr>
          <a:xfrm>
            <a:off x="13547555" y="7090203"/>
            <a:ext cx="3763487" cy="960904"/>
            <a:chOff x="0" y="1806080"/>
            <a:chExt cx="12286511" cy="1198080"/>
          </a:xfrm>
        </p:grpSpPr>
        <p:sp>
          <p:nvSpPr>
            <p:cNvPr id="60" name="Rectangle: Rounded Corners 59">
              <a:extLst>
                <a:ext uri="{FF2B5EF4-FFF2-40B4-BE49-F238E27FC236}">
                  <a16:creationId xmlns:a16="http://schemas.microsoft.com/office/drawing/2014/main" id="{2699EECC-FB72-669B-C5B6-4E4D02C13306}"/>
                </a:ext>
              </a:extLst>
            </p:cNvPr>
            <p:cNvSpPr/>
            <p:nvPr/>
          </p:nvSpPr>
          <p:spPr>
            <a:xfrm>
              <a:off x="0" y="1806080"/>
              <a:ext cx="12192000" cy="11980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1" name="Rectangle: Rounded Corners 4">
              <a:extLst>
                <a:ext uri="{FF2B5EF4-FFF2-40B4-BE49-F238E27FC236}">
                  <a16:creationId xmlns:a16="http://schemas.microsoft.com/office/drawing/2014/main" id="{9EF8E596-DC05-AE50-990B-BCA2E37F213C}"/>
                </a:ext>
              </a:extLst>
            </p:cNvPr>
            <p:cNvSpPr txBox="1"/>
            <p:nvPr/>
          </p:nvSpPr>
          <p:spPr>
            <a:xfrm>
              <a:off x="211482" y="1807338"/>
              <a:ext cx="12075029" cy="108111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IN" sz="3600" dirty="0"/>
                <a:t>Coverage level</a:t>
              </a:r>
              <a:endParaRPr lang="en-IN" sz="3600" kern="1200" dirty="0"/>
            </a:p>
          </p:txBody>
        </p:sp>
      </p:grpSp>
      <p:grpSp>
        <p:nvGrpSpPr>
          <p:cNvPr id="62" name="Group 61">
            <a:extLst>
              <a:ext uri="{FF2B5EF4-FFF2-40B4-BE49-F238E27FC236}">
                <a16:creationId xmlns:a16="http://schemas.microsoft.com/office/drawing/2014/main" id="{1466838B-8BBD-5403-0244-962019D1BC03}"/>
              </a:ext>
            </a:extLst>
          </p:cNvPr>
          <p:cNvGrpSpPr/>
          <p:nvPr/>
        </p:nvGrpSpPr>
        <p:grpSpPr>
          <a:xfrm>
            <a:off x="7443828" y="7023150"/>
            <a:ext cx="3621121" cy="1080711"/>
            <a:chOff x="0" y="1806080"/>
            <a:chExt cx="12192000" cy="1198080"/>
          </a:xfrm>
        </p:grpSpPr>
        <p:sp>
          <p:nvSpPr>
            <p:cNvPr id="63" name="Rectangle: Rounded Corners 62">
              <a:extLst>
                <a:ext uri="{FF2B5EF4-FFF2-40B4-BE49-F238E27FC236}">
                  <a16:creationId xmlns:a16="http://schemas.microsoft.com/office/drawing/2014/main" id="{7F901DE6-8920-E90C-50D1-F8925A9B3E7D}"/>
                </a:ext>
              </a:extLst>
            </p:cNvPr>
            <p:cNvSpPr/>
            <p:nvPr/>
          </p:nvSpPr>
          <p:spPr>
            <a:xfrm>
              <a:off x="0" y="1806080"/>
              <a:ext cx="12192000" cy="11980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4" name="Rectangle: Rounded Corners 4">
              <a:extLst>
                <a:ext uri="{FF2B5EF4-FFF2-40B4-BE49-F238E27FC236}">
                  <a16:creationId xmlns:a16="http://schemas.microsoft.com/office/drawing/2014/main" id="{3DC2EDC0-DE91-D90B-3850-74CE51B5C758}"/>
                </a:ext>
              </a:extLst>
            </p:cNvPr>
            <p:cNvSpPr txBox="1"/>
            <p:nvPr/>
          </p:nvSpPr>
          <p:spPr>
            <a:xfrm>
              <a:off x="58484" y="1864564"/>
              <a:ext cx="12075029" cy="108111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IN" sz="3600" dirty="0"/>
                <a:t>occupation</a:t>
              </a:r>
              <a:endParaRPr lang="en-IN" sz="3600" kern="1200" dirty="0"/>
            </a:p>
          </p:txBody>
        </p:sp>
      </p:grpSp>
      <p:grpSp>
        <p:nvGrpSpPr>
          <p:cNvPr id="65" name="Group 64">
            <a:extLst>
              <a:ext uri="{FF2B5EF4-FFF2-40B4-BE49-F238E27FC236}">
                <a16:creationId xmlns:a16="http://schemas.microsoft.com/office/drawing/2014/main" id="{A4D690B2-9EF5-38A6-A017-D4155A465DF9}"/>
              </a:ext>
            </a:extLst>
          </p:cNvPr>
          <p:cNvGrpSpPr/>
          <p:nvPr/>
        </p:nvGrpSpPr>
        <p:grpSpPr>
          <a:xfrm>
            <a:off x="817774" y="7023152"/>
            <a:ext cx="4017158" cy="1027954"/>
            <a:chOff x="-434676" y="1806080"/>
            <a:chExt cx="12626676" cy="1198080"/>
          </a:xfrm>
        </p:grpSpPr>
        <p:sp>
          <p:nvSpPr>
            <p:cNvPr id="66" name="Rectangle: Rounded Corners 65">
              <a:extLst>
                <a:ext uri="{FF2B5EF4-FFF2-40B4-BE49-F238E27FC236}">
                  <a16:creationId xmlns:a16="http://schemas.microsoft.com/office/drawing/2014/main" id="{508E8BA4-FC0F-DD1A-8BE5-5056CBD970EF}"/>
                </a:ext>
              </a:extLst>
            </p:cNvPr>
            <p:cNvSpPr/>
            <p:nvPr/>
          </p:nvSpPr>
          <p:spPr>
            <a:xfrm>
              <a:off x="0" y="1806080"/>
              <a:ext cx="12192000" cy="11980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7" name="Rectangle: Rounded Corners 4">
              <a:extLst>
                <a:ext uri="{FF2B5EF4-FFF2-40B4-BE49-F238E27FC236}">
                  <a16:creationId xmlns:a16="http://schemas.microsoft.com/office/drawing/2014/main" id="{718F986F-A757-58B4-FE15-2D3FB237B642}"/>
                </a:ext>
              </a:extLst>
            </p:cNvPr>
            <p:cNvSpPr txBox="1"/>
            <p:nvPr/>
          </p:nvSpPr>
          <p:spPr>
            <a:xfrm>
              <a:off x="-434676" y="1871438"/>
              <a:ext cx="12529219" cy="108111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IN" sz="3600" dirty="0"/>
                <a:t>Exercise frequency</a:t>
              </a:r>
              <a:endParaRPr lang="en-IN" sz="3600" kern="1200" dirty="0"/>
            </a:p>
          </p:txBody>
        </p:sp>
      </p:grpSp>
      <p:grpSp>
        <p:nvGrpSpPr>
          <p:cNvPr id="68" name="Group 67">
            <a:extLst>
              <a:ext uri="{FF2B5EF4-FFF2-40B4-BE49-F238E27FC236}">
                <a16:creationId xmlns:a16="http://schemas.microsoft.com/office/drawing/2014/main" id="{7E84178E-AD17-F519-6FF4-F8798DB1C419}"/>
              </a:ext>
            </a:extLst>
          </p:cNvPr>
          <p:cNvGrpSpPr/>
          <p:nvPr/>
        </p:nvGrpSpPr>
        <p:grpSpPr>
          <a:xfrm>
            <a:off x="13491652" y="4244197"/>
            <a:ext cx="3734032" cy="1425497"/>
            <a:chOff x="0" y="1806080"/>
            <a:chExt cx="12286511" cy="1198080"/>
          </a:xfrm>
        </p:grpSpPr>
        <p:sp>
          <p:nvSpPr>
            <p:cNvPr id="69" name="Rectangle: Rounded Corners 68">
              <a:extLst>
                <a:ext uri="{FF2B5EF4-FFF2-40B4-BE49-F238E27FC236}">
                  <a16:creationId xmlns:a16="http://schemas.microsoft.com/office/drawing/2014/main" id="{AC0C3AB9-6160-80AD-F97E-EF6DBF47ECB4}"/>
                </a:ext>
              </a:extLst>
            </p:cNvPr>
            <p:cNvSpPr/>
            <p:nvPr/>
          </p:nvSpPr>
          <p:spPr>
            <a:xfrm>
              <a:off x="0" y="1806080"/>
              <a:ext cx="12192000" cy="11980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0" name="Rectangle: Rounded Corners 4">
              <a:extLst>
                <a:ext uri="{FF2B5EF4-FFF2-40B4-BE49-F238E27FC236}">
                  <a16:creationId xmlns:a16="http://schemas.microsoft.com/office/drawing/2014/main" id="{6D632672-285C-FA85-F89B-DAB8AFED12C9}"/>
                </a:ext>
              </a:extLst>
            </p:cNvPr>
            <p:cNvSpPr txBox="1"/>
            <p:nvPr/>
          </p:nvSpPr>
          <p:spPr>
            <a:xfrm>
              <a:off x="211482" y="1807338"/>
              <a:ext cx="12075029" cy="108111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IN" sz="3600" dirty="0"/>
                <a:t>Family medical history</a:t>
              </a:r>
              <a:endParaRPr lang="en-IN" sz="3600" kern="1200" dirty="0"/>
            </a:p>
          </p:txBody>
        </p:sp>
      </p:grpSp>
      <p:grpSp>
        <p:nvGrpSpPr>
          <p:cNvPr id="71" name="Group 70">
            <a:extLst>
              <a:ext uri="{FF2B5EF4-FFF2-40B4-BE49-F238E27FC236}">
                <a16:creationId xmlns:a16="http://schemas.microsoft.com/office/drawing/2014/main" id="{BA3B8F36-DC49-0498-2276-5FD3F69BDF6D}"/>
              </a:ext>
            </a:extLst>
          </p:cNvPr>
          <p:cNvGrpSpPr/>
          <p:nvPr/>
        </p:nvGrpSpPr>
        <p:grpSpPr>
          <a:xfrm>
            <a:off x="1055180" y="4230957"/>
            <a:ext cx="3764512" cy="1425496"/>
            <a:chOff x="0" y="1806080"/>
            <a:chExt cx="12286511" cy="1198080"/>
          </a:xfrm>
        </p:grpSpPr>
        <p:sp>
          <p:nvSpPr>
            <p:cNvPr id="72" name="Rectangle: Rounded Corners 71">
              <a:extLst>
                <a:ext uri="{FF2B5EF4-FFF2-40B4-BE49-F238E27FC236}">
                  <a16:creationId xmlns:a16="http://schemas.microsoft.com/office/drawing/2014/main" id="{061324BB-55FD-1F76-3BA8-EE81045849AA}"/>
                </a:ext>
              </a:extLst>
            </p:cNvPr>
            <p:cNvSpPr/>
            <p:nvPr/>
          </p:nvSpPr>
          <p:spPr>
            <a:xfrm>
              <a:off x="0" y="1806080"/>
              <a:ext cx="12192000" cy="11980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3" name="Rectangle: Rounded Corners 4">
              <a:extLst>
                <a:ext uri="{FF2B5EF4-FFF2-40B4-BE49-F238E27FC236}">
                  <a16:creationId xmlns:a16="http://schemas.microsoft.com/office/drawing/2014/main" id="{FD5CCEDF-94D6-F1FC-E0A5-D0596F80C152}"/>
                </a:ext>
              </a:extLst>
            </p:cNvPr>
            <p:cNvSpPr txBox="1"/>
            <p:nvPr/>
          </p:nvSpPr>
          <p:spPr>
            <a:xfrm>
              <a:off x="211483" y="1907518"/>
              <a:ext cx="12075028" cy="108111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IN" sz="3600" dirty="0"/>
                <a:t>Medical history</a:t>
              </a:r>
              <a:endParaRPr lang="en-IN" sz="3600" kern="1200" dirty="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9F9F7"/>
        </a:solidFill>
        <a:effectLst/>
      </p:bgPr>
    </p:bg>
    <p:spTree>
      <p:nvGrpSpPr>
        <p:cNvPr id="1" name=""/>
        <p:cNvGrpSpPr/>
        <p:nvPr/>
      </p:nvGrpSpPr>
      <p:grpSpPr>
        <a:xfrm>
          <a:off x="0" y="0"/>
          <a:ext cx="0" cy="0"/>
          <a:chOff x="0" y="0"/>
          <a:chExt cx="0" cy="0"/>
        </a:xfrm>
      </p:grpSpPr>
      <p:sp>
        <p:nvSpPr>
          <p:cNvPr id="2" name="Freeform 2"/>
          <p:cNvSpPr/>
          <p:nvPr/>
        </p:nvSpPr>
        <p:spPr>
          <a:xfrm rot="-4517737" flipH="1">
            <a:off x="-5159504" y="-65785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447800" y="1104900"/>
            <a:ext cx="5410200" cy="656142"/>
          </a:xfrm>
          <a:prstGeom prst="rect">
            <a:avLst/>
          </a:prstGeom>
        </p:spPr>
        <p:txBody>
          <a:bodyPr wrap="square" lIns="0" tIns="0" rIns="0" bIns="0" rtlCol="0" anchor="t">
            <a:spAutoFit/>
          </a:bodyPr>
          <a:lstStyle/>
          <a:p>
            <a:pPr algn="l">
              <a:lnSpc>
                <a:spcPts val="5040"/>
              </a:lnSpc>
              <a:spcBef>
                <a:spcPct val="0"/>
              </a:spcBef>
            </a:pPr>
            <a:r>
              <a:rPr lang="en-IN" sz="5200" b="1" dirty="0"/>
              <a:t>Data Preprocessing</a:t>
            </a:r>
            <a:endParaRPr lang="en-US" sz="5200" b="1" dirty="0">
              <a:solidFill>
                <a:srgbClr val="006B68"/>
              </a:solidFill>
              <a:latin typeface="Canva Sans"/>
              <a:ea typeface="Canva Sans"/>
              <a:cs typeface="Canva Sans"/>
              <a:sym typeface="Canva Sans"/>
            </a:endParaRPr>
          </a:p>
        </p:txBody>
      </p:sp>
      <p:sp>
        <p:nvSpPr>
          <p:cNvPr id="5" name="Freeform 5"/>
          <p:cNvSpPr/>
          <p:nvPr/>
        </p:nvSpPr>
        <p:spPr>
          <a:xfrm rot="-7552676">
            <a:off x="13197128" y="158633"/>
            <a:ext cx="11934561" cy="10784504"/>
          </a:xfrm>
          <a:custGeom>
            <a:avLst/>
            <a:gdLst/>
            <a:ahLst/>
            <a:cxnLst/>
            <a:rect l="l" t="t" r="r" b="b"/>
            <a:pathLst>
              <a:path w="11934561" h="10784504">
                <a:moveTo>
                  <a:pt x="0" y="0"/>
                </a:moveTo>
                <a:lnTo>
                  <a:pt x="11934561" y="0"/>
                </a:lnTo>
                <a:lnTo>
                  <a:pt x="11934561" y="10784503"/>
                </a:lnTo>
                <a:lnTo>
                  <a:pt x="0" y="107845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5">
            <a:extLst>
              <a:ext uri="{FF2B5EF4-FFF2-40B4-BE49-F238E27FC236}">
                <a16:creationId xmlns:a16="http://schemas.microsoft.com/office/drawing/2014/main" id="{CCC72998-CB72-5CD9-0B0C-021B2FE833B3}"/>
              </a:ext>
            </a:extLst>
          </p:cNvPr>
          <p:cNvSpPr txBox="1"/>
          <p:nvPr/>
        </p:nvSpPr>
        <p:spPr>
          <a:xfrm>
            <a:off x="1389580" y="1868841"/>
            <a:ext cx="15638753" cy="1569660"/>
          </a:xfrm>
          <a:prstGeom prst="rect">
            <a:avLst/>
          </a:prstGeom>
          <a:noFill/>
        </p:spPr>
        <p:txBody>
          <a:bodyPr wrap="square" rtlCol="0">
            <a:spAutoFit/>
          </a:bodyPr>
          <a:lstStyle/>
          <a:p>
            <a:pPr algn="just"/>
            <a:r>
              <a:rPr lang="en-US" sz="3200" dirty="0"/>
              <a:t>Before training the machine learning model, we needed to clean and prepare our data properly. This step is called data preprocessing. It helps improve the model accuracy and speed.</a:t>
            </a:r>
            <a:endParaRPr lang="en-IN" sz="3200" dirty="0"/>
          </a:p>
        </p:txBody>
      </p:sp>
      <p:sp>
        <p:nvSpPr>
          <p:cNvPr id="7" name="TextBox 6">
            <a:extLst>
              <a:ext uri="{FF2B5EF4-FFF2-40B4-BE49-F238E27FC236}">
                <a16:creationId xmlns:a16="http://schemas.microsoft.com/office/drawing/2014/main" id="{06F4EEA8-6135-42E3-DEB0-11D4DF3E0A8B}"/>
              </a:ext>
            </a:extLst>
          </p:cNvPr>
          <p:cNvSpPr txBox="1"/>
          <p:nvPr/>
        </p:nvSpPr>
        <p:spPr>
          <a:xfrm>
            <a:off x="1436557" y="4516009"/>
            <a:ext cx="15544800" cy="4031873"/>
          </a:xfrm>
          <a:prstGeom prst="rect">
            <a:avLst/>
          </a:prstGeom>
          <a:noFill/>
        </p:spPr>
        <p:txBody>
          <a:bodyPr wrap="square" rtlCol="0">
            <a:spAutoFit/>
          </a:bodyPr>
          <a:lstStyle/>
          <a:p>
            <a:pPr algn="just">
              <a:buNone/>
            </a:pPr>
            <a:r>
              <a:rPr lang="en-US" sz="3200" b="1" dirty="0"/>
              <a:t>1. Handling Missing Values</a:t>
            </a:r>
          </a:p>
          <a:p>
            <a:pPr marL="914400" lvl="1" indent="-457200" algn="just">
              <a:buFont typeface="Arial" panose="020B0604020202020204" pitchFamily="34" charset="0"/>
              <a:buChar char="•"/>
            </a:pPr>
            <a:r>
              <a:rPr lang="en-US" sz="3200" dirty="0"/>
              <a:t>Real-world data often has some missing values — in our dataset two columns many values is missing.</a:t>
            </a:r>
          </a:p>
          <a:p>
            <a:pPr lvl="1" algn="just"/>
            <a:endParaRPr lang="en-US" sz="1600" dirty="0"/>
          </a:p>
          <a:p>
            <a:pPr algn="just">
              <a:buNone/>
            </a:pPr>
            <a:r>
              <a:rPr lang="en-US" sz="3200" dirty="0"/>
              <a:t>We handled this by:</a:t>
            </a:r>
          </a:p>
          <a:p>
            <a:pPr marL="914400" lvl="1" indent="-457200" algn="just">
              <a:buFont typeface="Arial" panose="020B0604020202020204" pitchFamily="34" charset="0"/>
              <a:buChar char="•"/>
            </a:pPr>
            <a:r>
              <a:rPr lang="en-US" sz="3200"/>
              <a:t>To </a:t>
            </a:r>
            <a:r>
              <a:rPr lang="en-US" sz="3200" dirty="0"/>
              <a:t>handle missing values we apply data related to the column meaning.</a:t>
            </a:r>
          </a:p>
          <a:p>
            <a:pPr algn="just"/>
            <a:endParaRPr lang="en-US" sz="1600" dirty="0"/>
          </a:p>
          <a:p>
            <a:pPr algn="just"/>
            <a:r>
              <a:rPr lang="en-US" sz="3200" dirty="0"/>
              <a:t>This ensures that no row is removed due to missing values, and our model still gets all available data for learning.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9D76E5-0F4D-6CA7-B516-16CABA0542B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6C40D2E-9947-B618-5DCD-67493DD93C7D}"/>
              </a:ext>
            </a:extLst>
          </p:cNvPr>
          <p:cNvSpPr/>
          <p:nvPr/>
        </p:nvSpPr>
        <p:spPr>
          <a:xfrm rot="-4517737" flipH="1">
            <a:off x="-5159504" y="-65785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a:extLst>
              <a:ext uri="{FF2B5EF4-FFF2-40B4-BE49-F238E27FC236}">
                <a16:creationId xmlns:a16="http://schemas.microsoft.com/office/drawing/2014/main" id="{88D14BAB-937D-1F5B-A4D6-DA39708932EF}"/>
              </a:ext>
            </a:extLst>
          </p:cNvPr>
          <p:cNvSpPr/>
          <p:nvPr/>
        </p:nvSpPr>
        <p:spPr>
          <a:xfrm rot="-7552676">
            <a:off x="13197128" y="158633"/>
            <a:ext cx="11934561" cy="10784504"/>
          </a:xfrm>
          <a:custGeom>
            <a:avLst/>
            <a:gdLst/>
            <a:ahLst/>
            <a:cxnLst/>
            <a:rect l="l" t="t" r="r" b="b"/>
            <a:pathLst>
              <a:path w="11934561" h="10784504">
                <a:moveTo>
                  <a:pt x="0" y="0"/>
                </a:moveTo>
                <a:lnTo>
                  <a:pt x="11934561" y="0"/>
                </a:lnTo>
                <a:lnTo>
                  <a:pt x="11934561" y="10784503"/>
                </a:lnTo>
                <a:lnTo>
                  <a:pt x="0" y="107845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6">
            <a:extLst>
              <a:ext uri="{FF2B5EF4-FFF2-40B4-BE49-F238E27FC236}">
                <a16:creationId xmlns:a16="http://schemas.microsoft.com/office/drawing/2014/main" id="{06949C5A-B6FF-9E5C-F7EC-17661334C339}"/>
              </a:ext>
            </a:extLst>
          </p:cNvPr>
          <p:cNvSpPr txBox="1"/>
          <p:nvPr/>
        </p:nvSpPr>
        <p:spPr>
          <a:xfrm>
            <a:off x="1066800" y="886017"/>
            <a:ext cx="15544800" cy="4278094"/>
          </a:xfrm>
          <a:prstGeom prst="rect">
            <a:avLst/>
          </a:prstGeom>
          <a:noFill/>
        </p:spPr>
        <p:txBody>
          <a:bodyPr wrap="square" rtlCol="0">
            <a:spAutoFit/>
          </a:bodyPr>
          <a:lstStyle/>
          <a:p>
            <a:pPr algn="just">
              <a:buNone/>
            </a:pPr>
            <a:r>
              <a:rPr lang="en-US" sz="3200" b="1" dirty="0"/>
              <a:t>2. </a:t>
            </a:r>
            <a:r>
              <a:rPr lang="en-IN" sz="3200" b="1" dirty="0"/>
              <a:t>Label Encoding</a:t>
            </a:r>
            <a:endParaRPr lang="en-US" sz="3200" b="1" dirty="0"/>
          </a:p>
          <a:p>
            <a:pPr marL="914400" lvl="1" indent="-457200" algn="just">
              <a:buFont typeface="Arial" panose="020B0604020202020204" pitchFamily="34" charset="0"/>
              <a:buChar char="•"/>
            </a:pPr>
            <a:r>
              <a:rPr lang="en-US" sz="3200" dirty="0"/>
              <a:t>Machine learning models don’t understand text, so we converted categorical columns into numeric form.</a:t>
            </a:r>
          </a:p>
          <a:p>
            <a:pPr lvl="1" algn="just"/>
            <a:endParaRPr lang="en-US" sz="800" dirty="0"/>
          </a:p>
          <a:p>
            <a:pPr algn="just">
              <a:buNone/>
            </a:pPr>
            <a:r>
              <a:rPr lang="en-US" sz="3200" dirty="0"/>
              <a:t>Examples:</a:t>
            </a:r>
          </a:p>
          <a:p>
            <a:pPr marL="914400" lvl="1" indent="-457200" algn="just">
              <a:buFont typeface="Arial" panose="020B0604020202020204" pitchFamily="34" charset="0"/>
              <a:buChar char="•"/>
            </a:pPr>
            <a:r>
              <a:rPr lang="en-US" sz="3200" dirty="0"/>
              <a:t>‘male’</a:t>
            </a:r>
            <a:r>
              <a:rPr lang="en-IN" sz="3200" dirty="0"/>
              <a:t> → </a:t>
            </a:r>
            <a:r>
              <a:rPr lang="en-US" sz="3200" dirty="0"/>
              <a:t>1, ‘female’ </a:t>
            </a:r>
            <a:r>
              <a:rPr lang="en-IN" sz="3200" dirty="0"/>
              <a:t>→ 0</a:t>
            </a:r>
          </a:p>
          <a:p>
            <a:pPr marL="914400" lvl="1" indent="-457200" algn="just">
              <a:buFont typeface="Arial" panose="020B0604020202020204" pitchFamily="34" charset="0"/>
              <a:buChar char="•"/>
            </a:pPr>
            <a:r>
              <a:rPr lang="en-IN" sz="3200" dirty="0"/>
              <a:t>‘yes’ → 1, ‘No’ </a:t>
            </a:r>
            <a:r>
              <a:rPr lang="en-IN" sz="3200"/>
              <a:t>→ 0</a:t>
            </a:r>
            <a:endParaRPr lang="en-IN" sz="3200" dirty="0"/>
          </a:p>
          <a:p>
            <a:pPr marL="914400" lvl="1" indent="-457200" algn="just">
              <a:buFont typeface="Arial" panose="020B0604020202020204" pitchFamily="34" charset="0"/>
              <a:buChar char="•"/>
            </a:pPr>
            <a:r>
              <a:rPr lang="en-IN" sz="3200" dirty="0"/>
              <a:t>‘Premium’ → 1, ‘Basic’ → 0, ‘Standard’ → 2</a:t>
            </a:r>
            <a:endParaRPr lang="en-US" sz="3200" dirty="0"/>
          </a:p>
          <a:p>
            <a:pPr algn="just"/>
            <a:r>
              <a:rPr lang="en-US" sz="3200" dirty="0"/>
              <a:t>This helps the model differentiate between categories using numbers.</a:t>
            </a:r>
          </a:p>
        </p:txBody>
      </p:sp>
      <p:sp>
        <p:nvSpPr>
          <p:cNvPr id="13" name="TextBox 12">
            <a:extLst>
              <a:ext uri="{FF2B5EF4-FFF2-40B4-BE49-F238E27FC236}">
                <a16:creationId xmlns:a16="http://schemas.microsoft.com/office/drawing/2014/main" id="{7D4F4334-4282-A6B1-8AB1-0D44B6D2C31C}"/>
              </a:ext>
            </a:extLst>
          </p:cNvPr>
          <p:cNvSpPr txBox="1"/>
          <p:nvPr/>
        </p:nvSpPr>
        <p:spPr>
          <a:xfrm>
            <a:off x="1066800" y="5693754"/>
            <a:ext cx="15544800" cy="2800767"/>
          </a:xfrm>
          <a:prstGeom prst="rect">
            <a:avLst/>
          </a:prstGeom>
          <a:noFill/>
        </p:spPr>
        <p:txBody>
          <a:bodyPr wrap="square" rtlCol="0">
            <a:spAutoFit/>
          </a:bodyPr>
          <a:lstStyle/>
          <a:p>
            <a:pPr algn="just">
              <a:buNone/>
            </a:pPr>
            <a:r>
              <a:rPr lang="en-IN" sz="3200" b="1" dirty="0"/>
              <a:t>3. Feature Scaling (Standardization)</a:t>
            </a:r>
            <a:endParaRPr lang="en-US" sz="3200" b="1" dirty="0"/>
          </a:p>
          <a:p>
            <a:pPr marL="914400" lvl="1" indent="-457200" algn="just">
              <a:buFont typeface="Arial" panose="020B0604020202020204" pitchFamily="34" charset="0"/>
              <a:buChar char="•"/>
            </a:pPr>
            <a:r>
              <a:rPr lang="en-US" sz="3200" dirty="0"/>
              <a:t>In our dataset columns like age, BMI, income have different ranges. This creates imbalance in learning.</a:t>
            </a:r>
          </a:p>
          <a:p>
            <a:pPr marL="914400" lvl="1" indent="-457200" algn="just">
              <a:buFont typeface="Arial" panose="020B0604020202020204" pitchFamily="34" charset="0"/>
              <a:buChar char="•"/>
            </a:pPr>
            <a:r>
              <a:rPr lang="en-US" sz="3200" dirty="0"/>
              <a:t>We used </a:t>
            </a:r>
            <a:r>
              <a:rPr lang="en-US" sz="3200" dirty="0" err="1"/>
              <a:t>StandardScaler</a:t>
            </a:r>
            <a:r>
              <a:rPr lang="en-US" sz="3200" dirty="0"/>
              <a:t> to bring all numeric features to the same scale.</a:t>
            </a:r>
          </a:p>
          <a:p>
            <a:pPr lvl="1" algn="just"/>
            <a:endParaRPr lang="en-IN" sz="1600" dirty="0"/>
          </a:p>
          <a:p>
            <a:pPr algn="just"/>
            <a:r>
              <a:rPr lang="en-US" sz="3200" dirty="0"/>
              <a:t>This improves model training by giving equal weight to all features.</a:t>
            </a:r>
          </a:p>
        </p:txBody>
      </p:sp>
    </p:spTree>
    <p:extLst>
      <p:ext uri="{BB962C8B-B14F-4D97-AF65-F5344CB8AC3E}">
        <p14:creationId xmlns:p14="http://schemas.microsoft.com/office/powerpoint/2010/main" val="3534006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BA9316-7DF9-5479-40F3-4963B3DA3BD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0FA11AE-4B29-5408-AF05-3EA38C21F5D1}"/>
              </a:ext>
            </a:extLst>
          </p:cNvPr>
          <p:cNvSpPr/>
          <p:nvPr/>
        </p:nvSpPr>
        <p:spPr>
          <a:xfrm rot="-4517737" flipH="1">
            <a:off x="-5159504" y="-65785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a:extLst>
              <a:ext uri="{FF2B5EF4-FFF2-40B4-BE49-F238E27FC236}">
                <a16:creationId xmlns:a16="http://schemas.microsoft.com/office/drawing/2014/main" id="{ED6211FF-977A-77F6-54EE-6E1B619F5CA2}"/>
              </a:ext>
            </a:extLst>
          </p:cNvPr>
          <p:cNvSpPr txBox="1"/>
          <p:nvPr/>
        </p:nvSpPr>
        <p:spPr>
          <a:xfrm>
            <a:off x="1447800" y="1104900"/>
            <a:ext cx="8839200" cy="656142"/>
          </a:xfrm>
          <a:prstGeom prst="rect">
            <a:avLst/>
          </a:prstGeom>
        </p:spPr>
        <p:txBody>
          <a:bodyPr wrap="square" lIns="0" tIns="0" rIns="0" bIns="0" rtlCol="0" anchor="t">
            <a:spAutoFit/>
          </a:bodyPr>
          <a:lstStyle/>
          <a:p>
            <a:pPr algn="l">
              <a:lnSpc>
                <a:spcPts val="5040"/>
              </a:lnSpc>
              <a:spcBef>
                <a:spcPct val="0"/>
              </a:spcBef>
            </a:pPr>
            <a:r>
              <a:rPr lang="en-IN" sz="5200" b="1" dirty="0"/>
              <a:t>Exploratory Data Analysis (EDA)</a:t>
            </a:r>
            <a:endParaRPr lang="en-US" sz="5200" b="1" dirty="0">
              <a:solidFill>
                <a:srgbClr val="006B68"/>
              </a:solidFill>
              <a:latin typeface="Canva Sans"/>
              <a:ea typeface="Canva Sans"/>
              <a:cs typeface="Canva Sans"/>
              <a:sym typeface="Canva Sans"/>
            </a:endParaRPr>
          </a:p>
        </p:txBody>
      </p:sp>
      <p:sp>
        <p:nvSpPr>
          <p:cNvPr id="5" name="Freeform 5">
            <a:extLst>
              <a:ext uri="{FF2B5EF4-FFF2-40B4-BE49-F238E27FC236}">
                <a16:creationId xmlns:a16="http://schemas.microsoft.com/office/drawing/2014/main" id="{99CEDD22-A5FB-9BFA-FFD8-ABC6DEB54386}"/>
              </a:ext>
            </a:extLst>
          </p:cNvPr>
          <p:cNvSpPr/>
          <p:nvPr/>
        </p:nvSpPr>
        <p:spPr>
          <a:xfrm rot="-7552676">
            <a:off x="13197128" y="158633"/>
            <a:ext cx="11934561" cy="10784504"/>
          </a:xfrm>
          <a:custGeom>
            <a:avLst/>
            <a:gdLst/>
            <a:ahLst/>
            <a:cxnLst/>
            <a:rect l="l" t="t" r="r" b="b"/>
            <a:pathLst>
              <a:path w="11934561" h="10784504">
                <a:moveTo>
                  <a:pt x="0" y="0"/>
                </a:moveTo>
                <a:lnTo>
                  <a:pt x="11934561" y="0"/>
                </a:lnTo>
                <a:lnTo>
                  <a:pt x="11934561" y="10784503"/>
                </a:lnTo>
                <a:lnTo>
                  <a:pt x="0" y="107845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5">
            <a:extLst>
              <a:ext uri="{FF2B5EF4-FFF2-40B4-BE49-F238E27FC236}">
                <a16:creationId xmlns:a16="http://schemas.microsoft.com/office/drawing/2014/main" id="{ECB25C52-ACAD-24AE-6577-93EA836F5F68}"/>
              </a:ext>
            </a:extLst>
          </p:cNvPr>
          <p:cNvSpPr txBox="1"/>
          <p:nvPr/>
        </p:nvSpPr>
        <p:spPr>
          <a:xfrm>
            <a:off x="1389580" y="1868841"/>
            <a:ext cx="15638753" cy="1569660"/>
          </a:xfrm>
          <a:prstGeom prst="rect">
            <a:avLst/>
          </a:prstGeom>
          <a:noFill/>
        </p:spPr>
        <p:txBody>
          <a:bodyPr wrap="square" rtlCol="0">
            <a:spAutoFit/>
          </a:bodyPr>
          <a:lstStyle/>
          <a:p>
            <a:pPr algn="just"/>
            <a:r>
              <a:rPr lang="en-US" sz="3200" dirty="0"/>
              <a:t>EDA is the process of examining the dataset to understand its main characteristics.</a:t>
            </a:r>
            <a:br>
              <a:rPr lang="en-US" sz="3200" dirty="0"/>
            </a:br>
            <a:r>
              <a:rPr lang="en-US" sz="3200" dirty="0"/>
              <a:t>It helps us discover patterns, detect anomalies, test hypotheses, and check assumptions using visual methods.</a:t>
            </a:r>
            <a:endParaRPr lang="en-IN" sz="3200" dirty="0"/>
          </a:p>
        </p:txBody>
      </p:sp>
      <p:sp>
        <p:nvSpPr>
          <p:cNvPr id="7" name="TextBox 6">
            <a:extLst>
              <a:ext uri="{FF2B5EF4-FFF2-40B4-BE49-F238E27FC236}">
                <a16:creationId xmlns:a16="http://schemas.microsoft.com/office/drawing/2014/main" id="{6BC77E33-C8D7-DBC2-7E9D-9EBE246E09EE}"/>
              </a:ext>
            </a:extLst>
          </p:cNvPr>
          <p:cNvSpPr txBox="1"/>
          <p:nvPr/>
        </p:nvSpPr>
        <p:spPr>
          <a:xfrm>
            <a:off x="1483533" y="3466041"/>
            <a:ext cx="15544800" cy="1569660"/>
          </a:xfrm>
          <a:prstGeom prst="rect">
            <a:avLst/>
          </a:prstGeom>
          <a:noFill/>
        </p:spPr>
        <p:txBody>
          <a:bodyPr wrap="square" rtlCol="0">
            <a:spAutoFit/>
          </a:bodyPr>
          <a:lstStyle/>
          <a:p>
            <a:pPr>
              <a:buNone/>
            </a:pPr>
            <a:r>
              <a:rPr lang="en-IN" sz="3200" b="1" dirty="0"/>
              <a:t>Distribution of Age</a:t>
            </a:r>
          </a:p>
          <a:p>
            <a:pPr algn="just">
              <a:buNone/>
            </a:pPr>
            <a:r>
              <a:rPr lang="en-US" sz="3200" dirty="0"/>
              <a:t>The majority of individuals fall between the age range of 15 to 70.</a:t>
            </a:r>
            <a:br>
              <a:rPr lang="en-US" sz="3200" dirty="0"/>
            </a:br>
            <a:r>
              <a:rPr lang="en-US" sz="3200" dirty="0"/>
              <a:t>Since age correlates with health risks, it plays a major role in premium calculation.</a:t>
            </a:r>
          </a:p>
        </p:txBody>
      </p:sp>
      <p:pic>
        <p:nvPicPr>
          <p:cNvPr id="8" name="Picture 7">
            <a:extLst>
              <a:ext uri="{FF2B5EF4-FFF2-40B4-BE49-F238E27FC236}">
                <a16:creationId xmlns:a16="http://schemas.microsoft.com/office/drawing/2014/main" id="{0C780441-D072-CDDF-C5B8-1167B5A92EA4}"/>
              </a:ext>
            </a:extLst>
          </p:cNvPr>
          <p:cNvPicPr>
            <a:picLocks noChangeAspect="1"/>
          </p:cNvPicPr>
          <p:nvPr/>
        </p:nvPicPr>
        <p:blipFill>
          <a:blip r:embed="rId4"/>
          <a:srcRect t="2107"/>
          <a:stretch/>
        </p:blipFill>
        <p:spPr>
          <a:xfrm>
            <a:off x="5670275" y="5143500"/>
            <a:ext cx="6947450" cy="4715783"/>
          </a:xfrm>
          <a:prstGeom prst="rect">
            <a:avLst/>
          </a:prstGeom>
        </p:spPr>
      </p:pic>
    </p:spTree>
    <p:extLst>
      <p:ext uri="{BB962C8B-B14F-4D97-AF65-F5344CB8AC3E}">
        <p14:creationId xmlns:p14="http://schemas.microsoft.com/office/powerpoint/2010/main" val="1491665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25C0D3-198B-B869-07E7-4D9E2559E02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9AD4E14-133C-7D92-BBD0-1F59997417ED}"/>
              </a:ext>
            </a:extLst>
          </p:cNvPr>
          <p:cNvSpPr/>
          <p:nvPr/>
        </p:nvSpPr>
        <p:spPr>
          <a:xfrm rot="-4517737" flipH="1">
            <a:off x="-5159504" y="-6578531"/>
            <a:ext cx="10319008" cy="9324631"/>
          </a:xfrm>
          <a:custGeom>
            <a:avLst/>
            <a:gdLst/>
            <a:ahLst/>
            <a:cxnLst/>
            <a:rect l="l" t="t" r="r" b="b"/>
            <a:pathLst>
              <a:path w="10319008" h="9324631">
                <a:moveTo>
                  <a:pt x="10319008" y="0"/>
                </a:moveTo>
                <a:lnTo>
                  <a:pt x="0" y="0"/>
                </a:lnTo>
                <a:lnTo>
                  <a:pt x="0" y="9324631"/>
                </a:lnTo>
                <a:lnTo>
                  <a:pt x="10319008" y="9324631"/>
                </a:lnTo>
                <a:lnTo>
                  <a:pt x="1031900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a:extLst>
              <a:ext uri="{FF2B5EF4-FFF2-40B4-BE49-F238E27FC236}">
                <a16:creationId xmlns:a16="http://schemas.microsoft.com/office/drawing/2014/main" id="{1456904F-42DD-E736-767F-1E2916C2C12C}"/>
              </a:ext>
            </a:extLst>
          </p:cNvPr>
          <p:cNvSpPr/>
          <p:nvPr/>
        </p:nvSpPr>
        <p:spPr>
          <a:xfrm rot="-7552676">
            <a:off x="13197128" y="158633"/>
            <a:ext cx="11934561" cy="10784504"/>
          </a:xfrm>
          <a:custGeom>
            <a:avLst/>
            <a:gdLst/>
            <a:ahLst/>
            <a:cxnLst/>
            <a:rect l="l" t="t" r="r" b="b"/>
            <a:pathLst>
              <a:path w="11934561" h="10784504">
                <a:moveTo>
                  <a:pt x="0" y="0"/>
                </a:moveTo>
                <a:lnTo>
                  <a:pt x="11934561" y="0"/>
                </a:lnTo>
                <a:lnTo>
                  <a:pt x="11934561" y="10784503"/>
                </a:lnTo>
                <a:lnTo>
                  <a:pt x="0" y="107845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6">
            <a:extLst>
              <a:ext uri="{FF2B5EF4-FFF2-40B4-BE49-F238E27FC236}">
                <a16:creationId xmlns:a16="http://schemas.microsoft.com/office/drawing/2014/main" id="{FF16E173-64B9-DA6A-A47A-24C9AF24C9E8}"/>
              </a:ext>
            </a:extLst>
          </p:cNvPr>
          <p:cNvSpPr txBox="1"/>
          <p:nvPr/>
        </p:nvSpPr>
        <p:spPr>
          <a:xfrm>
            <a:off x="1084288" y="1409700"/>
            <a:ext cx="8745512" cy="2554545"/>
          </a:xfrm>
          <a:prstGeom prst="rect">
            <a:avLst/>
          </a:prstGeom>
          <a:noFill/>
        </p:spPr>
        <p:txBody>
          <a:bodyPr wrap="square" rtlCol="0">
            <a:spAutoFit/>
          </a:bodyPr>
          <a:lstStyle/>
          <a:p>
            <a:pPr>
              <a:buNone/>
            </a:pPr>
            <a:r>
              <a:rPr lang="en-US" sz="3200" b="1" dirty="0"/>
              <a:t>2. </a:t>
            </a:r>
            <a:r>
              <a:rPr lang="en-IN" sz="3200" b="1" dirty="0"/>
              <a:t>Distribution of Smoker</a:t>
            </a:r>
          </a:p>
          <a:p>
            <a:pPr>
              <a:buNone/>
            </a:pPr>
            <a:r>
              <a:rPr lang="en-US" sz="3200" dirty="0"/>
              <a:t>A clear division is visible between smokers and non-smokers.</a:t>
            </a:r>
            <a:br>
              <a:rPr lang="en-US" sz="3200" dirty="0"/>
            </a:br>
            <a:r>
              <a:rPr lang="en-US" sz="3200" dirty="0"/>
              <a:t>Smokers usually face higher insurance costs due to greater health risks.</a:t>
            </a:r>
            <a:endParaRPr lang="en-US" sz="3200" b="1" dirty="0"/>
          </a:p>
        </p:txBody>
      </p:sp>
      <p:sp>
        <p:nvSpPr>
          <p:cNvPr id="13" name="TextBox 12">
            <a:extLst>
              <a:ext uri="{FF2B5EF4-FFF2-40B4-BE49-F238E27FC236}">
                <a16:creationId xmlns:a16="http://schemas.microsoft.com/office/drawing/2014/main" id="{E30F0EC3-DA39-12DD-F8A1-F7F547B9A8D9}"/>
              </a:ext>
            </a:extLst>
          </p:cNvPr>
          <p:cNvSpPr txBox="1"/>
          <p:nvPr/>
        </p:nvSpPr>
        <p:spPr>
          <a:xfrm>
            <a:off x="8953500" y="6029250"/>
            <a:ext cx="8153400" cy="2554545"/>
          </a:xfrm>
          <a:prstGeom prst="rect">
            <a:avLst/>
          </a:prstGeom>
          <a:noFill/>
        </p:spPr>
        <p:txBody>
          <a:bodyPr wrap="square" rtlCol="0">
            <a:spAutoFit/>
          </a:bodyPr>
          <a:lstStyle/>
          <a:p>
            <a:pPr algn="just">
              <a:buNone/>
            </a:pPr>
            <a:r>
              <a:rPr lang="en-IN" sz="3200" b="1" dirty="0"/>
              <a:t>3. </a:t>
            </a:r>
            <a:r>
              <a:rPr lang="en-US" sz="3200" b="1" dirty="0"/>
              <a:t>Distribution of Gender and Smoker</a:t>
            </a:r>
          </a:p>
          <a:p>
            <a:pPr algn="just">
              <a:buNone/>
            </a:pPr>
            <a:r>
              <a:rPr lang="en-US" sz="3200" dirty="0"/>
              <a:t>This graph shows smoker distribution within gender groups.</a:t>
            </a:r>
          </a:p>
          <a:p>
            <a:pPr algn="just">
              <a:buNone/>
            </a:pPr>
            <a:r>
              <a:rPr lang="en-US" sz="3200" dirty="0"/>
              <a:t>Male smokers are a prominent high-risk category affecting premium predictions.</a:t>
            </a:r>
          </a:p>
        </p:txBody>
      </p:sp>
      <p:pic>
        <p:nvPicPr>
          <p:cNvPr id="6" name="Picture 5">
            <a:extLst>
              <a:ext uri="{FF2B5EF4-FFF2-40B4-BE49-F238E27FC236}">
                <a16:creationId xmlns:a16="http://schemas.microsoft.com/office/drawing/2014/main" id="{34D9883E-E850-C971-6861-7DE42952B112}"/>
              </a:ext>
            </a:extLst>
          </p:cNvPr>
          <p:cNvPicPr>
            <a:picLocks noChangeAspect="1"/>
          </p:cNvPicPr>
          <p:nvPr/>
        </p:nvPicPr>
        <p:blipFill>
          <a:blip r:embed="rId4"/>
          <a:stretch>
            <a:fillRect/>
          </a:stretch>
        </p:blipFill>
        <p:spPr>
          <a:xfrm>
            <a:off x="11125200" y="816121"/>
            <a:ext cx="3810000" cy="3441630"/>
          </a:xfrm>
          <a:prstGeom prst="rect">
            <a:avLst/>
          </a:prstGeom>
        </p:spPr>
      </p:pic>
      <p:pic>
        <p:nvPicPr>
          <p:cNvPr id="10" name="Picture 9">
            <a:extLst>
              <a:ext uri="{FF2B5EF4-FFF2-40B4-BE49-F238E27FC236}">
                <a16:creationId xmlns:a16="http://schemas.microsoft.com/office/drawing/2014/main" id="{8467341E-5B6A-FE38-D0E2-A364A5DC60F4}"/>
              </a:ext>
            </a:extLst>
          </p:cNvPr>
          <p:cNvPicPr>
            <a:picLocks noChangeAspect="1"/>
          </p:cNvPicPr>
          <p:nvPr/>
        </p:nvPicPr>
        <p:blipFill>
          <a:blip r:embed="rId5"/>
          <a:stretch>
            <a:fillRect/>
          </a:stretch>
        </p:blipFill>
        <p:spPr>
          <a:xfrm>
            <a:off x="1905000" y="5676900"/>
            <a:ext cx="5413638" cy="3054349"/>
          </a:xfrm>
          <a:prstGeom prst="rect">
            <a:avLst/>
          </a:prstGeom>
        </p:spPr>
      </p:pic>
    </p:spTree>
    <p:extLst>
      <p:ext uri="{BB962C8B-B14F-4D97-AF65-F5344CB8AC3E}">
        <p14:creationId xmlns:p14="http://schemas.microsoft.com/office/powerpoint/2010/main" val="710732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579</TotalTime>
  <Words>1090</Words>
  <Application>Microsoft Office PowerPoint</Application>
  <PresentationFormat>Custom</PresentationFormat>
  <Paragraphs>128</Paragraphs>
  <Slides>17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 Nova</vt:lpstr>
      <vt:lpstr>Arial</vt:lpstr>
      <vt:lpstr>Calibri</vt:lpstr>
      <vt:lpstr>Canva Sans Bold</vt:lpstr>
      <vt:lpstr>Arial Nova Bold</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Best Performing Model</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Simple Work-Life Balance Presentation</dc:title>
  <dc:creator>hp</dc:creator>
  <cp:lastModifiedBy>Deepanshu Bansal</cp:lastModifiedBy>
  <cp:revision>32</cp:revision>
  <dcterms:created xsi:type="dcterms:W3CDTF">2006-08-16T00:00:00Z</dcterms:created>
  <dcterms:modified xsi:type="dcterms:W3CDTF">2025-04-14T08:20:18Z</dcterms:modified>
  <dc:identifier>DAGkbcBOdSs</dc:identifier>
</cp:coreProperties>
</file>

<file path=docProps/thumbnail.jpeg>
</file>